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</p:sldIdLst>
  <p:sldSz cy="5143500" cx="9144000"/>
  <p:notesSz cx="6858000" cy="9144000"/>
  <p:embeddedFontLst>
    <p:embeddedFont>
      <p:font typeface="Comfortaa"/>
      <p:regular r:id="rId116"/>
      <p:bold r:id="rId1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9B1562-A928-456A-8BC6-4C18D5A77878}">
  <a:tblStyle styleId="{1F9B1562-A928-456A-8BC6-4C18D5A778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00BF1A-1F5A-46EA-8F33-88C5906B650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7" Type="http://schemas.openxmlformats.org/officeDocument/2006/relationships/font" Target="fonts/Comfortaa-bold.fntdata"/><Relationship Id="rId116" Type="http://schemas.openxmlformats.org/officeDocument/2006/relationships/font" Target="fonts/Comfortaa-regular.fntdata"/><Relationship Id="rId115" Type="http://schemas.openxmlformats.org/officeDocument/2006/relationships/slide" Target="slides/slide108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aa3f538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e8aa3f538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ae8c19ec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geae8c19ec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eae8c19ec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eae8c19ec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ae8c19ec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eae8c19ec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ae8c19ec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eae8c19ec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ae8c19ec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geae8c19ec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ae8c19ec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geae8c19ec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eae8c19ec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eae8c19ec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ae8c19ec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eae8c19ec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ae8c19ec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eae8c19ec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aa3f538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e8aa3f538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Realizar uma conversão de linguagem natural para </a:t>
            </a:r>
            <a:r>
              <a:rPr lang="pt-BR"/>
              <a:t>linguagem</a:t>
            </a:r>
            <a:r>
              <a:rPr lang="pt-BR"/>
              <a:t> de máquina para demonstrar a </a:t>
            </a:r>
            <a:r>
              <a:rPr lang="pt-BR"/>
              <a:t>inviabilidade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8aa3f538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e8aa3f538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994a5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994a5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8aa3f538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8aa3f538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aa3f538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8aa3f538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9994a5f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9994a5f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994a5f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994a5f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9994a5f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9994a5f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Mostrar para os alunos como é a ferramenta. Como o que eles vão aprender já está mapeado em exemplos no Portugol studio. Para testarem os exemplos e olharem o código antes da explicação pois aí já terão dúvidas. E também para o eduScrumMaster da equipe já estar levemente familiarizado para dar uma força para o time.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9994a5f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e9994a5f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Executar diretamente no portugol studio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aa3f53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8aa3f53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9994a5f9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9994a5f9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9994a5f9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e9994a5f9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994a5f9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9994a5f9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9994a5f9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e9994a5f9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994a5f9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9994a5f9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994a5f9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e9994a5f9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9994a5f9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9994a5f9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9994a5f9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e9994a5f9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9994a5f9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e9994a5f9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Raul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Pedro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994a5f9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9994a5f9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8aa3f53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8aa3f53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9994a5f92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e9994a5f9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9994a5f9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9994a5f9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9994a5f9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e9994a5f9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994a5f92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9994a5f92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Lista 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9994a5f92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e9994a5f92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994a5f92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e9994a5f92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9994a5f92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e9994a5f92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9994a5f92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e9994a5f92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9994a5f92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9994a5f92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9994a5f92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e9994a5f92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Falar de operadores lógicos nesse contexto adicionando login ( E ) senha, e depois adicionando (OU)tros usuários.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8aa3f538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8aa3f538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8aa3f53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8aa3f53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8aa3f53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8aa3f53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8aa3f53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8aa3f53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8aa3f53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8aa3f53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8aa3f53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8aa3f53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9994a5f92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e9994a5f92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Ir d</a:t>
            </a:r>
            <a:r>
              <a:rPr lang="pt-BR"/>
              <a:t>emonstrando</a:t>
            </a:r>
            <a:r>
              <a:rPr lang="pt-BR"/>
              <a:t> exemplos </a:t>
            </a:r>
            <a:r>
              <a:rPr lang="pt-BR"/>
              <a:t>práticos</a:t>
            </a:r>
            <a:r>
              <a:rPr lang="pt-BR"/>
              <a:t> pelo Portugol e observado o comportamento de cada operador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9994a5f92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e9994a5f92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9994a5f9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e9994a5f9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9994a5f92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e9994a5f92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9994a5f92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9994a5f92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aa3f538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8aa3f538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 juntar em grupo, escrever a receita em 10 minutos ( ou menos ) e depois voltar que vou escolher um para apresentar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9994a5f92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9994a5f92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9994a5f92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e9994a5f92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Lista 2 - If/else, operadores lódicos e alguns laços de repetição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9994a5f92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e9994a5f92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9994a5f92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e9994a5f92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9ff73f91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e9ff73f91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9ff73f91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e9ff73f91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ff73f91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e9ff73f91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que é melhor usar o </a:t>
            </a:r>
            <a:r>
              <a:rPr b="1" lang="pt-BR"/>
              <a:t>enquanto </a:t>
            </a:r>
            <a:r>
              <a:rPr lang="pt-BR"/>
              <a:t>do que o </a:t>
            </a:r>
            <a:r>
              <a:rPr b="1" lang="pt-BR"/>
              <a:t>se </a:t>
            </a:r>
            <a:r>
              <a:rPr lang="pt-BR"/>
              <a:t>nesse caso?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ff73f910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ff73f910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ff73f910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9ff73f910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9ff73f910_5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9ff73f910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aa3f538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e8aa3f538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Mexer nessa receita junto com os alunos adicionando mais profundidade na receita.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 a pessoa quiser um bolo de cenoura, adicione cenoura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9ff73f910_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9ff73f910_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9ff73f910_5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9ff73f910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9ff73f91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e9ff73f91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9ff73f91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e9ff73f91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9ff73f910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9ff73f910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9ff73f91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e9ff73f91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9ff73f91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e9ff73f91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9ff73f91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e9ff73f91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9ff73f910_5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9ff73f910_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81e879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e81e879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aa3f538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8aa3f538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Mexer nessa receita junto com os alunos adicionando mais profundidade na receita.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 a pessoa quiser um bolo de cenoura, adicione cenoura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81e8798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81e8798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81e8798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81e8798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e81e8798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e81e8798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81e87984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e81e8798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81e8798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e81e8798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81e87984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e81e8798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Perguntar se todos sabem o que é um fatorial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e81e8798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e81e8798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TODO  = FAZER A ARVORE DE DECISÃO DESSE CÓDIGO NESSE MESMO SLIDE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 falar que dá pra fazer sem recursão.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Desenhar a recursão aparecendo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81e87984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e81e8798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Comentários sobre o uso de recursão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ponto importante é que toda função recursiva deve prever cuidadosamente como o processo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81e87984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e81e87984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Mas onde está a implementação do escreva?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81e87984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e81e87984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Explicar a ideia, mostrar as funções no portugol studio e dar possibilidades do alunos explorarem o assunto.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8aa3f538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8aa3f538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necessário apenas incluir os passos para gerar um algoritmo? NÃO!!! Deve existir uma </a:t>
            </a:r>
            <a:r>
              <a:rPr lang="pt-BR"/>
              <a:t>sequência</a:t>
            </a:r>
            <a:r>
              <a:rPr lang="pt-BR"/>
              <a:t> lógica na execução dos passos a fim de obter a resolução do problema em questão.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81e87984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e81e8798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81e8798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e81e8798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ae8c1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eae8c1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 Ciência da computação, uma estrutura de dados é um modo particular de armazenamento e organização de dados em um computador de modo que possam ser usados de maneira eficiente.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 olharmos pro mundo real, muitas estruturas seguem o mesmo padrão de como organizamos objetos/produtos. 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ae8c19e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eae8c19e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Ou seja, dados precisam de interpretação para se tornarem informação.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eae8c19e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eae8c19e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Ou seja, dados precisam de interpretação para se tornarem informação.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eae8c1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eae8c1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ae8c19e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eae8c19e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ae8c19e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ae8c19e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ae8c19e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eae8c19e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ae8c19e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eae8c19e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8aa3f538f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e8aa3f538f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eae8c19ec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eae8c19ec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eae8c19ec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eae8c19ec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ae8c19ec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eae8c19ec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eae8c19ec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eae8c19ec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ae8c19e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eae8c19e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ae8c19ec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eae8c19ec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eae8c19ec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eae8c19ec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ae8c19ec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eae8c19ec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ae8c19ec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eae8c19ec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Exemplificar o que é um vetor.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ae8c19ec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eae8c19ec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lite.acad.univali.br/portugol/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890850" y="744575"/>
            <a:ext cx="736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D9EEB"/>
                </a:solidFill>
              </a:rPr>
              <a:t>Lógica de Programação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Residência</a:t>
            </a:r>
            <a:r>
              <a:rPr lang="pt-BR"/>
              <a:t> em TIC/Software Serratec 2021.2</a:t>
            </a:r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3429600" y="744575"/>
            <a:ext cx="22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Nivelamento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2835900" y="3778175"/>
            <a:ext cx="34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Sejam Bem-Vindos!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Fluxograma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Exemplo : Soma de 2 números</a:t>
            </a:r>
            <a:endParaRPr/>
          </a:p>
        </p:txBody>
      </p:sp>
      <p:grpSp>
        <p:nvGrpSpPr>
          <p:cNvPr id="181" name="Google Shape;181;p34"/>
          <p:cNvGrpSpPr/>
          <p:nvPr/>
        </p:nvGrpSpPr>
        <p:grpSpPr>
          <a:xfrm>
            <a:off x="1848038" y="1939788"/>
            <a:ext cx="5447925" cy="2175650"/>
            <a:chOff x="1004225" y="2206763"/>
            <a:chExt cx="5447925" cy="2175650"/>
          </a:xfrm>
        </p:grpSpPr>
        <p:sp>
          <p:nvSpPr>
            <p:cNvPr id="182" name="Google Shape;182;p34"/>
            <p:cNvSpPr/>
            <p:nvPr/>
          </p:nvSpPr>
          <p:spPr>
            <a:xfrm>
              <a:off x="1004225" y="2206763"/>
              <a:ext cx="1379400" cy="40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Início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" name="Google Shape;183;p34"/>
            <p:cNvCxnSpPr>
              <a:stCxn id="184" idx="2"/>
              <a:endCxn id="185" idx="0"/>
            </p:cNvCxnSpPr>
            <p:nvPr/>
          </p:nvCxnSpPr>
          <p:spPr>
            <a:xfrm flipH="1">
              <a:off x="3674112" y="2565750"/>
              <a:ext cx="47400" cy="711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5" name="Google Shape;185;p34"/>
            <p:cNvSpPr/>
            <p:nvPr/>
          </p:nvSpPr>
          <p:spPr>
            <a:xfrm>
              <a:off x="2830125" y="3277650"/>
              <a:ext cx="1687800" cy="31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= N1 + N2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4"/>
            <p:cNvSpPr/>
            <p:nvPr/>
          </p:nvSpPr>
          <p:spPr>
            <a:xfrm>
              <a:off x="2830137" y="2254275"/>
              <a:ext cx="1782750" cy="311475"/>
            </a:xfrm>
            <a:prstGeom prst="flowChartManualInpu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N1= 1, N2 = 2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2928700" y="4023475"/>
              <a:ext cx="1490650" cy="311400"/>
            </a:xfrm>
            <a:prstGeom prst="flowChartDisplay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5072750" y="3975913"/>
              <a:ext cx="1379400" cy="40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p34"/>
            <p:cNvCxnSpPr>
              <a:stCxn id="185" idx="2"/>
              <a:endCxn id="186" idx="0"/>
            </p:cNvCxnSpPr>
            <p:nvPr/>
          </p:nvCxnSpPr>
          <p:spPr>
            <a:xfrm>
              <a:off x="3674025" y="3589050"/>
              <a:ext cx="0" cy="434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9" name="Google Shape;189;p34"/>
            <p:cNvCxnSpPr>
              <a:stCxn id="182" idx="3"/>
              <a:endCxn id="184" idx="1"/>
            </p:cNvCxnSpPr>
            <p:nvPr/>
          </p:nvCxnSpPr>
          <p:spPr>
            <a:xfrm>
              <a:off x="2383625" y="2410013"/>
              <a:ext cx="446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0" name="Google Shape;190;p34"/>
            <p:cNvCxnSpPr>
              <a:stCxn id="186" idx="3"/>
              <a:endCxn id="187" idx="1"/>
            </p:cNvCxnSpPr>
            <p:nvPr/>
          </p:nvCxnSpPr>
          <p:spPr>
            <a:xfrm>
              <a:off x="4419350" y="4179175"/>
              <a:ext cx="653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25" y="2757925"/>
            <a:ext cx="2175651" cy="21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958" name="Google Shape;95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9" name="Google Shape;959;p124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0" name="Google Shape;960;p124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966" name="Google Shape;96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7" name="Google Shape;967;p125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8" name="Google Shape;968;p125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9" name="Google Shape;969;p125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0" name="Google Shape;970;p125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25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25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25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25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25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981" name="Google Shape;98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2" name="Google Shape;982;p126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3" name="Google Shape;983;p126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84" name="Google Shape;984;p126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5" name="Google Shape;985;p126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26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26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26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26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26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91" name="Google Shape;991;p126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2" name="Google Shape;992;p126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998" name="Google Shape;99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9" name="Google Shape;999;p127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0" name="Google Shape;1000;p127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1" name="Google Shape;1001;p127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2" name="Google Shape;1002;p127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27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27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27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27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27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8" name="Google Shape;1008;p127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real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9" name="Google Shape;1009;p127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1015" name="Google Shape;101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6" name="Google Shape;1016;p128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7" name="Google Shape;1017;p128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8" name="Google Shape;1018;p128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9" name="Google Shape;1019;p128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28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28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28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28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28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5" name="Google Shape;1025;p128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real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minhaMatriz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6" name="Google Shape;1026;p128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1032" name="Google Shape;1032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3" name="Google Shape;1033;p129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4" name="Google Shape;1034;p129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5" name="Google Shape;1035;p129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6" name="Google Shape;1036;p129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29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29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29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29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29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2" name="Google Shape;1042;p129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real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minhaMatriz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[3][3]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3" name="Google Shape;1043;p129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1049" name="Google Shape;104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0" name="Google Shape;1050;p130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1" name="Google Shape;1051;p130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2" name="Google Shape;1052;p130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3" name="Google Shape;1053;p130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30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30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30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30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30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9" name="Google Shape;1059;p130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real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minhaMatriz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[3][3]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0" name="Google Shape;1060;p130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minhaMatriz[3][3]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Matrizes</a:t>
            </a:r>
            <a:endParaRPr/>
          </a:p>
        </p:txBody>
      </p:sp>
      <p:pic>
        <p:nvPicPr>
          <p:cNvPr id="1066" name="Google Shape;106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52" y="1221200"/>
            <a:ext cx="1573025" cy="1880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7" name="Google Shape;1067;p131"/>
          <p:cNvGraphicFramePr/>
          <p:nvPr/>
        </p:nvGraphicFramePr>
        <p:xfrm>
          <a:off x="2382425" y="12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243975"/>
                <a:gridCol w="1451625"/>
                <a:gridCol w="1314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mochila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meuArmario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[5][3]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8" name="Google Shape;1068;p131"/>
          <p:cNvSpPr txBox="1"/>
          <p:nvPr/>
        </p:nvSpPr>
        <p:spPr>
          <a:xfrm>
            <a:off x="6588300" y="1272625"/>
            <a:ext cx="2361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mochila meuArmario[5][3]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9" name="Google Shape;1069;p131"/>
          <p:cNvGraphicFramePr/>
          <p:nvPr/>
        </p:nvGraphicFramePr>
        <p:xfrm>
          <a:off x="311700" y="38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905925"/>
                <a:gridCol w="905925"/>
                <a:gridCol w="905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5.0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75.6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2.95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0" name="Google Shape;1070;p131"/>
          <p:cNvSpPr txBox="1"/>
          <p:nvPr/>
        </p:nvSpPr>
        <p:spPr>
          <a:xfrm>
            <a:off x="23900" y="3892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31"/>
          <p:cNvSpPr txBox="1"/>
          <p:nvPr/>
        </p:nvSpPr>
        <p:spPr>
          <a:xfrm>
            <a:off x="23900" y="4273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31"/>
          <p:cNvSpPr txBox="1"/>
          <p:nvPr/>
        </p:nvSpPr>
        <p:spPr>
          <a:xfrm>
            <a:off x="23900" y="46548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31"/>
          <p:cNvSpPr txBox="1"/>
          <p:nvPr/>
        </p:nvSpPr>
        <p:spPr>
          <a:xfrm>
            <a:off x="5573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31"/>
          <p:cNvSpPr txBox="1"/>
          <p:nvPr/>
        </p:nvSpPr>
        <p:spPr>
          <a:xfrm>
            <a:off x="14717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31"/>
          <p:cNvSpPr txBox="1"/>
          <p:nvPr/>
        </p:nvSpPr>
        <p:spPr>
          <a:xfrm>
            <a:off x="2386100" y="3588000"/>
            <a:ext cx="36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6" name="Google Shape;1076;p131"/>
          <p:cNvGraphicFramePr/>
          <p:nvPr/>
        </p:nvGraphicFramePr>
        <p:xfrm>
          <a:off x="3238500" y="3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real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minhaMatriz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[3][3]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7" name="Google Shape;1077;p131"/>
          <p:cNvSpPr txBox="1"/>
          <p:nvPr/>
        </p:nvSpPr>
        <p:spPr>
          <a:xfrm>
            <a:off x="7037400" y="43357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minhaMatriz[3][3]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31"/>
          <p:cNvSpPr txBox="1"/>
          <p:nvPr/>
        </p:nvSpPr>
        <p:spPr>
          <a:xfrm>
            <a:off x="3151200" y="3345150"/>
            <a:ext cx="203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minhaMatriz[1][2] = 5.0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3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97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2"/>
          <p:cNvSpPr txBox="1"/>
          <p:nvPr>
            <p:ph type="title"/>
          </p:nvPr>
        </p:nvSpPr>
        <p:spPr>
          <a:xfrm>
            <a:off x="338575" y="2576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latin typeface="Comic Sans MS"/>
                <a:ea typeface="Comic Sans MS"/>
                <a:cs typeface="Comic Sans MS"/>
                <a:sym typeface="Comic Sans MS"/>
              </a:rPr>
              <a:t>A prática leva à perfeição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Programa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rgbClr val="FF0000"/>
                </a:solidFill>
              </a:rPr>
              <a:t>Algoritmo</a:t>
            </a:r>
            <a:r>
              <a:rPr lang="pt-BR"/>
              <a:t> escrito em uma </a:t>
            </a:r>
            <a:r>
              <a:rPr b="1" lang="pt-BR">
                <a:solidFill>
                  <a:srgbClr val="FF0000"/>
                </a:solidFill>
              </a:rPr>
              <a:t>linguagem</a:t>
            </a:r>
            <a:r>
              <a:rPr lang="pt-BR"/>
              <a:t> de programação</a:t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609875" y="1656375"/>
            <a:ext cx="18036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Linguagem natural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5880800" y="1656375"/>
            <a:ext cx="28338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Linguagem de máquina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02" y="2082094"/>
            <a:ext cx="1803700" cy="1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5590" y="2082100"/>
            <a:ext cx="2268960" cy="12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2863875" y="3104175"/>
            <a:ext cx="3078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Linguagem de programação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1475" y="3631275"/>
            <a:ext cx="3178825" cy="132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5"/>
          <p:cNvCxnSpPr>
            <a:endCxn id="203" idx="1"/>
          </p:cNvCxnSpPr>
          <p:nvPr/>
        </p:nvCxnSpPr>
        <p:spPr>
          <a:xfrm>
            <a:off x="1462575" y="3352775"/>
            <a:ext cx="1248900" cy="939900"/>
          </a:xfrm>
          <a:prstGeom prst="bentConnector3">
            <a:avLst>
              <a:gd fmla="val -8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5" name="Google Shape;205;p35"/>
          <p:cNvCxnSpPr>
            <a:endCxn id="201" idx="2"/>
          </p:cNvCxnSpPr>
          <p:nvPr/>
        </p:nvCxnSpPr>
        <p:spPr>
          <a:xfrm flipH="1" rot="10800000">
            <a:off x="5899570" y="3352725"/>
            <a:ext cx="1510500" cy="965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6" name="Google Shape;206;p35"/>
          <p:cNvSpPr txBox="1"/>
          <p:nvPr/>
        </p:nvSpPr>
        <p:spPr>
          <a:xfrm>
            <a:off x="1452525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6275600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3751200"/>
            <a:ext cx="1258950" cy="12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9350" y="3751198"/>
            <a:ext cx="1322801" cy="13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 qual linguagem usaremos neste curso?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Neste nivelamento o foco é entender os princípios da programação. Assim, utilizaremos a ferramenta Portugol Studio, que possui uma linguagem própria que aproxima a linguagem de programação ao português!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Ferramenta que podemos criar algoritmos com uma </a:t>
            </a:r>
            <a:r>
              <a:rPr lang="pt-BR"/>
              <a:t>Linguagem</a:t>
            </a:r>
            <a:r>
              <a:rPr lang="pt-BR"/>
              <a:t> baseada em pseudocódigo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225" y="2297455"/>
            <a:ext cx="6641550" cy="227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Pseudocódigo?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forma genérica de escrever um algoritmo, utilizando uma linguagem simples de tal forma que possa ser entendida por qualquer pessoa sem necessidade de conhecer a sintaxe de nenhuma linguagem de programação.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objetivo é trabalhar a lógica para a construção de algoritmos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Iniciar o desenvolvimento de códigos que se aproxime do padrão visto em </a:t>
            </a:r>
            <a:r>
              <a:rPr lang="pt-BR"/>
              <a:t>linguagens como C#, JAVA, Javascript, Python 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 inicial de um código em Portugol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16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/* Declaração de variáveis, estruturas e outras funções */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/*Execução da função início*/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 inicial de um código em Portugol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>
                <a:solidFill>
                  <a:srgbClr val="666666"/>
                </a:solidFill>
              </a:rPr>
              <a:t>/</a:t>
            </a:r>
            <a:r>
              <a:rPr lang="pt-BR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Declaração de variáveis, estruturas e outras funções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666666"/>
                </a:solidFill>
              </a:rPr>
              <a:t>	</a:t>
            </a:r>
            <a:r>
              <a:rPr lang="pt-BR" sz="1200">
                <a:solidFill>
                  <a:srgbClr val="4A86E8"/>
                </a:solidFill>
              </a:rPr>
              <a:t>inteiro </a:t>
            </a:r>
            <a:r>
              <a:rPr lang="pt-BR" sz="1200">
                <a:solidFill>
                  <a:schemeClr val="dk1"/>
                </a:solidFill>
              </a:rPr>
              <a:t>numero1 = 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</a:t>
            </a:r>
            <a:r>
              <a:rPr lang="pt-BR" sz="1200">
                <a:solidFill>
                  <a:srgbClr val="4A86E8"/>
                </a:solidFill>
              </a:rPr>
              <a:t>inteiro </a:t>
            </a:r>
            <a:r>
              <a:rPr lang="pt-BR" sz="1200">
                <a:solidFill>
                  <a:schemeClr val="dk1"/>
                </a:solidFill>
              </a:rPr>
              <a:t>numero2 = 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	</a:t>
            </a:r>
            <a:r>
              <a:rPr lang="pt-BR" sz="1200">
                <a:solidFill>
                  <a:srgbClr val="FF0000"/>
                </a:solidFill>
              </a:rPr>
              <a:t>escreva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00000"/>
                </a:solidFill>
              </a:rPr>
              <a:t>numero1 + numero2</a:t>
            </a:r>
            <a:r>
              <a:rPr lang="pt-BR" sz="1200">
                <a:solidFill>
                  <a:schemeClr val="dk1"/>
                </a:solidFill>
              </a:rPr>
              <a:t>)	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//define outros passos		</a:t>
            </a:r>
            <a:endParaRPr sz="12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Recapitulando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aprendemos…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um Programa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Representações de Algoritmos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Escrita natural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Fluxograma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Ferramenta que vamos utilizar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Pseudocódigo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825" y="1017725"/>
            <a:ext cx="3182475" cy="20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instalar o Portugol Studio?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487975"/>
            <a:ext cx="85206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hlink"/>
                </a:solidFill>
                <a:hlinkClick r:id="rId3"/>
              </a:rPr>
              <a:t>http://lite.acad.univali.br/portugol/</a:t>
            </a:r>
            <a:endParaRPr sz="3000"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225" y="2308125"/>
            <a:ext cx="6641550" cy="2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</a:t>
            </a:r>
            <a:r>
              <a:rPr lang="pt-BR"/>
              <a:t>amos explorar o Portugol Studio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600" y="1511625"/>
            <a:ext cx="5466976" cy="30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Nosso primeiro programa: Olá mundo!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Dinâmica 2 :</a:t>
            </a:r>
            <a:r>
              <a:rPr lang="pt-BR"/>
              <a:t> Execute no Portugol Studio o código : Olá Mundo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esse código faz?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Quais dificuldades vocês tiveram em entender este trecho de código? 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25" y="2844213"/>
            <a:ext cx="4857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nivelamento</a:t>
            </a:r>
            <a:endParaRPr/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na construção de Algoritmos computacionais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Nivelar o conhecimento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Desenvolver capacidades e habilidades necessárias para o aproveitamento do curso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Estimular o trabalho em equipe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executar mais alguns programas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‘</a:t>
            </a:r>
            <a:r>
              <a:rPr lang="pt-BR"/>
              <a:t>Número</a:t>
            </a:r>
            <a:r>
              <a:rPr lang="pt-BR"/>
              <a:t> digitado’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‘Seu Nome’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esses códigos fazem?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partir deles, escreva um novo programa que recebe seu nome e escreve o seu nome na tela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Operações de entrada e saída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</a:rPr>
              <a:t>Ficou parecido com a solução abaixo?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/*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se refere ao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variável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que é uma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cadeia de caracteres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"Digite seu nome: "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leia(nome)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"Seu nome é : "</a:t>
            </a: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“\n”</a:t>
            </a:r>
            <a:r>
              <a:rPr b="1" lang="pt-B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74" name="Google Shape;274;p45"/>
          <p:cNvCxnSpPr/>
          <p:nvPr/>
        </p:nvCxnSpPr>
        <p:spPr>
          <a:xfrm rot="5400000">
            <a:off x="5175825" y="2248925"/>
            <a:ext cx="634800" cy="48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5" name="Google Shape;275;p45"/>
          <p:cNvSpPr/>
          <p:nvPr/>
        </p:nvSpPr>
        <p:spPr>
          <a:xfrm>
            <a:off x="5182150" y="1269725"/>
            <a:ext cx="1831200" cy="78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Falaremos depois sobre </a:t>
            </a: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seus </a:t>
            </a: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</a:t>
            </a: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!!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Por que </a:t>
            </a:r>
            <a:r>
              <a:rPr b="1" lang="pt-BR"/>
              <a:t>entrada </a:t>
            </a:r>
            <a:r>
              <a:rPr lang="pt-BR"/>
              <a:t>e </a:t>
            </a:r>
            <a:r>
              <a:rPr b="1" lang="pt-BR"/>
              <a:t>saída</a:t>
            </a:r>
            <a:r>
              <a:rPr lang="pt-BR"/>
              <a:t>?</a:t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8325"/>
            <a:ext cx="77914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Por que </a:t>
            </a:r>
            <a:r>
              <a:rPr b="1" lang="pt-BR"/>
              <a:t>entrada </a:t>
            </a:r>
            <a:r>
              <a:rPr lang="pt-BR"/>
              <a:t>e </a:t>
            </a:r>
            <a:r>
              <a:rPr b="1" lang="pt-BR"/>
              <a:t>saída</a:t>
            </a:r>
            <a:r>
              <a:rPr lang="pt-BR"/>
              <a:t>?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Quando escrevemos 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/>
              <a:t>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nome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leia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(nome)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leia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é uma operação de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que permite que o que escrevemos no teclado seja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lido e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armazenado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na variável “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nome”. 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Logo estamos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entrando 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com uma informação no programada durante sua execução.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Por que </a:t>
            </a:r>
            <a:r>
              <a:rPr b="1" lang="pt-BR"/>
              <a:t>entrada </a:t>
            </a:r>
            <a:r>
              <a:rPr lang="pt-BR"/>
              <a:t>e </a:t>
            </a:r>
            <a:r>
              <a:rPr b="1" lang="pt-BR"/>
              <a:t>saída</a:t>
            </a:r>
            <a:r>
              <a:rPr lang="pt-BR"/>
              <a:t>?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Quando escrevemos 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/>
              <a:t>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nome = Raul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escreva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“Meu nome é: “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, nome)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escreva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é uma operação de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 que permite que a informação escrita entre seus parênteses “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()” 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seja apresentado na tela do computador, logo como é uma informação de apresentação, entendemos como uma informação de </a:t>
            </a:r>
            <a:r>
              <a:rPr b="1" lang="pt-BR" sz="1600">
                <a:latin typeface="Arial"/>
                <a:ea typeface="Arial"/>
                <a:cs typeface="Arial"/>
                <a:sym typeface="Arial"/>
              </a:rPr>
              <a:t>saída.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Por que </a:t>
            </a:r>
            <a:r>
              <a:rPr b="1" lang="pt-BR"/>
              <a:t>entrada </a:t>
            </a:r>
            <a:r>
              <a:rPr lang="pt-BR"/>
              <a:t>e </a:t>
            </a:r>
            <a:r>
              <a:rPr b="1" lang="pt-BR"/>
              <a:t>saída</a:t>
            </a:r>
            <a:r>
              <a:rPr lang="pt-BR"/>
              <a:t>?</a:t>
            </a:r>
            <a:endParaRPr/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Quando escrevemos 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/>
              <a:t>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nome = Raul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escreva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“Meu nome é: “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, nome)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escreva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é uma operação de </a:t>
            </a: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 que permite que a informação escrita entre seus parênteses “</a:t>
            </a: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()” </a:t>
            </a:r>
            <a:r>
              <a:rPr lang="pt-BR" sz="1400">
                <a:latin typeface="Arial"/>
                <a:ea typeface="Arial"/>
                <a:cs typeface="Arial"/>
                <a:sym typeface="Arial"/>
              </a:rPr>
              <a:t>seja apresentado na tela do computador, logo como é uma informação de apresentação, entendemos como uma informação de </a:t>
            </a:r>
            <a:r>
              <a:rPr b="1" lang="pt-BR" sz="1400">
                <a:latin typeface="Arial"/>
                <a:ea typeface="Arial"/>
                <a:cs typeface="Arial"/>
                <a:sym typeface="Arial"/>
              </a:rPr>
              <a:t>saída.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469" y="3153269"/>
            <a:ext cx="3757050" cy="1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/>
        </p:nvSpPr>
        <p:spPr>
          <a:xfrm>
            <a:off x="6520850" y="4185825"/>
            <a:ext cx="1668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Dúvidas?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Comandos de </a:t>
            </a:r>
            <a:r>
              <a:rPr b="1" lang="pt-BR" sz="2700"/>
              <a:t>entrada </a:t>
            </a:r>
            <a:r>
              <a:rPr lang="pt-BR" sz="2700"/>
              <a:t>e </a:t>
            </a:r>
            <a:r>
              <a:rPr b="1" lang="pt-BR" sz="2700"/>
              <a:t>saída</a:t>
            </a:r>
            <a:r>
              <a:rPr b="1" lang="pt-BR" sz="2700"/>
              <a:t> </a:t>
            </a:r>
            <a:r>
              <a:rPr lang="pt-BR" sz="2700"/>
              <a:t>de dados no Portugol</a:t>
            </a:r>
            <a:endParaRPr sz="2700"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</a:rPr>
              <a:t>cadeia </a:t>
            </a:r>
            <a:r>
              <a:rPr lang="pt-BR">
                <a:solidFill>
                  <a:schemeClr val="dk1"/>
                </a:solidFill>
              </a:rPr>
              <a:t>nome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0000"/>
                </a:solidFill>
              </a:rPr>
              <a:t>leia</a:t>
            </a:r>
            <a:r>
              <a:rPr lang="pt-BR" sz="2700"/>
              <a:t>(nome) - Permite a entrada de dados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0000"/>
                </a:solidFill>
              </a:rPr>
              <a:t>escreva</a:t>
            </a:r>
            <a:r>
              <a:rPr lang="pt-BR" sz="2700"/>
              <a:t>(nome) - Permite a </a:t>
            </a:r>
            <a:r>
              <a:rPr lang="pt-BR" sz="2700"/>
              <a:t>saída</a:t>
            </a:r>
            <a:r>
              <a:rPr lang="pt-BR" sz="2700"/>
              <a:t> de dados</a:t>
            </a:r>
            <a:endParaRPr sz="2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Voltando ao programa anterior...</a:t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/*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se refere ao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variável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que é uma </a:t>
            </a:r>
            <a:r>
              <a:rPr b="1"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cadeia de caracteres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"Digite seu nome: "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leia(nome)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"Seu nome é : "</a:t>
            </a: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“\n”</a:t>
            </a:r>
            <a:r>
              <a:rPr b="1" lang="pt-B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4" name="Google Shape;314;p51"/>
          <p:cNvSpPr txBox="1"/>
          <p:nvPr/>
        </p:nvSpPr>
        <p:spPr>
          <a:xfrm>
            <a:off x="2472500" y="2631300"/>
            <a:ext cx="6063900" cy="35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3747650" y="1756225"/>
            <a:ext cx="3037500" cy="727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Ficou faltando entendermos o que são as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variáveis!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050" y="1756226"/>
            <a:ext cx="644074" cy="6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2525" y="2314225"/>
            <a:ext cx="5820125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Variáveis e constantes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Variáveis</a:t>
            </a:r>
            <a:r>
              <a:rPr lang="pt-BR"/>
              <a:t> e </a:t>
            </a:r>
            <a:r>
              <a:rPr b="1" lang="pt-BR"/>
              <a:t>constantes</a:t>
            </a:r>
            <a:r>
              <a:rPr lang="pt-BR"/>
              <a:t> representam uma posição na memória, onde pode ser armazenado um </a:t>
            </a:r>
            <a:r>
              <a:rPr b="1" lang="pt-BR"/>
              <a:t>único dado</a:t>
            </a:r>
            <a:r>
              <a:rPr lang="pt-BR"/>
              <a:t> ( valor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Possuem </a:t>
            </a:r>
            <a:r>
              <a:rPr b="1" lang="pt-BR"/>
              <a:t>tipo</a:t>
            </a:r>
            <a:r>
              <a:rPr lang="pt-BR"/>
              <a:t>, </a:t>
            </a:r>
            <a:r>
              <a:rPr b="1" lang="pt-BR"/>
              <a:t>nome</a:t>
            </a:r>
            <a:r>
              <a:rPr lang="pt-BR"/>
              <a:t> e um </a:t>
            </a:r>
            <a:r>
              <a:rPr b="1" lang="pt-BR"/>
              <a:t>valor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diferença entre variáveis e constantes é que enquanto o </a:t>
            </a:r>
            <a:r>
              <a:rPr b="1" lang="pt-BR"/>
              <a:t>valor</a:t>
            </a:r>
            <a:r>
              <a:rPr lang="pt-BR"/>
              <a:t> </a:t>
            </a:r>
            <a:r>
              <a:rPr b="1" lang="pt-BR"/>
              <a:t>da variável</a:t>
            </a:r>
            <a:r>
              <a:rPr lang="pt-BR"/>
              <a:t> </a:t>
            </a:r>
            <a:r>
              <a:rPr b="1" lang="pt-BR"/>
              <a:t>pode mudar</a:t>
            </a:r>
            <a:r>
              <a:rPr lang="pt-BR"/>
              <a:t> durante a execução do programa o </a:t>
            </a:r>
            <a:r>
              <a:rPr b="1" lang="pt-BR"/>
              <a:t>valor</a:t>
            </a:r>
            <a:r>
              <a:rPr lang="pt-BR"/>
              <a:t> </a:t>
            </a:r>
            <a:r>
              <a:rPr b="1" lang="pt-BR"/>
              <a:t>da constante não</a:t>
            </a:r>
            <a:r>
              <a:rPr lang="pt-BR"/>
              <a:t>.</a:t>
            </a:r>
            <a:endParaRPr/>
          </a:p>
        </p:txBody>
      </p:sp>
      <p:sp>
        <p:nvSpPr>
          <p:cNvPr id="324" name="Google Shape;324;p52"/>
          <p:cNvSpPr txBox="1"/>
          <p:nvPr/>
        </p:nvSpPr>
        <p:spPr>
          <a:xfrm>
            <a:off x="1281000" y="3236825"/>
            <a:ext cx="21975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 = “Raul”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= “Pedro”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2"/>
          <p:cNvSpPr/>
          <p:nvPr/>
        </p:nvSpPr>
        <p:spPr>
          <a:xfrm>
            <a:off x="4696650" y="3004125"/>
            <a:ext cx="2248200" cy="7677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será impresso na tela?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7450" y="3937675"/>
            <a:ext cx="1524325" cy="11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800" y="40528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Variáveis e constantes</a:t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algumas linguagens ( incluindo Portugol ) as variáveis podem ser </a:t>
            </a:r>
            <a:r>
              <a:rPr b="1" lang="pt-BR"/>
              <a:t>tipadas</a:t>
            </a:r>
            <a:r>
              <a:rPr lang="pt-BR"/>
              <a:t>,  ou seja, aceitam apenas valores referentes ao seu tipo, representado antes do nome da variável: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Tipos de variáveis na linguagem do Portugol Studio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solidFill>
                  <a:srgbClr val="4A86E8"/>
                </a:solidFill>
              </a:rPr>
              <a:t>inteiro </a:t>
            </a:r>
            <a:r>
              <a:rPr lang="pt-BR"/>
              <a:t>: Número inteiros -&gt; 1 ; 2 ; 3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solidFill>
                  <a:srgbClr val="4A86E8"/>
                </a:solidFill>
              </a:rPr>
              <a:t>real </a:t>
            </a:r>
            <a:r>
              <a:rPr lang="pt-BR"/>
              <a:t>: Números de ponto flutuante -&gt; 1.1 ; 3.14 ; 10.3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solidFill>
                  <a:srgbClr val="4A86E8"/>
                </a:solidFill>
              </a:rPr>
              <a:t>cadeia </a:t>
            </a:r>
            <a:r>
              <a:rPr lang="pt-BR"/>
              <a:t>: Cadeia de caracteres  -&gt; “Adoro estudar programação”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solidFill>
                  <a:srgbClr val="4A86E8"/>
                </a:solidFill>
              </a:rPr>
              <a:t>caracter </a:t>
            </a:r>
            <a:r>
              <a:rPr lang="pt-BR"/>
              <a:t>: Apenas um caractere -&gt; ‘A’, ‘1’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>
                <a:solidFill>
                  <a:srgbClr val="4A86E8"/>
                </a:solidFill>
              </a:rPr>
              <a:t>logico </a:t>
            </a:r>
            <a:r>
              <a:rPr lang="pt-BR"/>
              <a:t>: Caractere booleano : verdadeiro, falso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aprender?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Variáveis e constantes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Lógica booleana (E, OU, NOT)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Árvore</a:t>
            </a:r>
            <a:r>
              <a:rPr lang="pt-BR"/>
              <a:t> de decisão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Estruturas de Laço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Funções (Sub-Rotinas)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Recursividade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 de dados (Vetor, Matriz, Fila, Pilha)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ao Versionamento de código com GIT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900" y="656870"/>
            <a:ext cx="3884399" cy="14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Variáveis e constantes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Finalmente, para declarar uma </a:t>
            </a:r>
            <a:r>
              <a:rPr b="1" lang="pt-BR"/>
              <a:t>constante</a:t>
            </a:r>
            <a:r>
              <a:rPr lang="pt-BR"/>
              <a:t> basta colocar o indicador </a:t>
            </a:r>
            <a:r>
              <a:rPr b="1" lang="pt-BR">
                <a:solidFill>
                  <a:srgbClr val="FF0000"/>
                </a:solidFill>
              </a:rPr>
              <a:t>const</a:t>
            </a:r>
            <a:r>
              <a:rPr lang="pt-BR"/>
              <a:t> antes da declaração da constante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3125" y="2085625"/>
            <a:ext cx="85206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4"/>
          <p:cNvSpPr txBox="1"/>
          <p:nvPr/>
        </p:nvSpPr>
        <p:spPr>
          <a:xfrm>
            <a:off x="1346025" y="3008225"/>
            <a:ext cx="2523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1" i="0" lang="pt-B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cadeia</a:t>
            </a: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 = Raul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= Pedro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4724400" y="3352800"/>
            <a:ext cx="359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será impresso na tela?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Variáveis e constantes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Finalmente, para declarar uma constante basta colocar o indicador </a:t>
            </a:r>
            <a:r>
              <a:rPr b="1" lang="pt-BR">
                <a:solidFill>
                  <a:srgbClr val="FF0000"/>
                </a:solidFill>
              </a:rPr>
              <a:t>const</a:t>
            </a:r>
            <a:r>
              <a:rPr lang="pt-BR"/>
              <a:t> antes da declaração da constante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3125" y="2085625"/>
            <a:ext cx="85206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/>
        </p:nvSpPr>
        <p:spPr>
          <a:xfrm>
            <a:off x="1346025" y="3008225"/>
            <a:ext cx="2523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1" i="0" lang="pt-B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cadeia</a:t>
            </a: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 = Raul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= Pedro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 (nome)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5"/>
          <p:cNvSpPr txBox="1"/>
          <p:nvPr/>
        </p:nvSpPr>
        <p:spPr>
          <a:xfrm>
            <a:off x="4634800" y="3417075"/>
            <a:ext cx="35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será impresso na tela?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025" y="3723850"/>
            <a:ext cx="1131475" cy="11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/>
          <p:cNvSpPr txBox="1"/>
          <p:nvPr/>
        </p:nvSpPr>
        <p:spPr>
          <a:xfrm>
            <a:off x="5923075" y="3892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ERRO!! Pois não podemos alterar o valor de uma constante =(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Até aqui, como estamos?</a:t>
            </a:r>
            <a:endParaRPr/>
          </a:p>
        </p:txBody>
      </p:sp>
      <p:sp>
        <p:nvSpPr>
          <p:cNvPr id="359" name="Google Shape;35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Já aprendemos: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Valores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Como nos organizamos como turma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Valores em trabalho em equipe e desenvolvimento de software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Conteúdo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algoritmo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programa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Qual ferramenta utilizaremos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pt-BR">
                <a:solidFill>
                  <a:srgbClr val="FF0000"/>
                </a:solidFill>
              </a:rPr>
              <a:t>Operações de entrada e saída</a:t>
            </a:r>
            <a:endParaRPr>
              <a:solidFill>
                <a:srgbClr val="FF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pt-BR">
                <a:solidFill>
                  <a:srgbClr val="FF0000"/>
                </a:solidFill>
              </a:rPr>
              <a:t>O que são variáveis e constantes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650" y="2571750"/>
            <a:ext cx="2908425" cy="21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111100" y="32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latin typeface="Comfortaa"/>
                <a:ea typeface="Comfortaa"/>
                <a:cs typeface="Comfortaa"/>
                <a:sym typeface="Comfortaa"/>
              </a:rPr>
              <a:t>Vamos fixar este conteúdo juntos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2579150" y="995950"/>
            <a:ext cx="3985695" cy="39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 que mais precisamos aprender :</a:t>
            </a:r>
            <a:endParaRPr/>
          </a:p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Desvios condicionais ( se e senão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Operadores lógicos ( E, OU …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Laços de repetição  ( enquanto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Estruturas de dados ( Vetores, Matrizes, Filas e Pilhas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Subrotinas ( Funções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Recursividade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Bibliotecas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3" name="Google Shape;373;p58"/>
          <p:cNvSpPr txBox="1"/>
          <p:nvPr/>
        </p:nvSpPr>
        <p:spPr>
          <a:xfrm>
            <a:off x="1020100" y="4063650"/>
            <a:ext cx="44562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menos teoria e mais prática pois programar é treinar bastante!! =D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9681" y="2357425"/>
            <a:ext cx="2772149" cy="26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Lembram do exemplo de escrever e imprimir?</a:t>
            </a:r>
            <a:endParaRPr/>
          </a:p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"Digite seu nome: "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leia(nome)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"Seu nome é : "</a:t>
            </a: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pt-BR" sz="1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“\n”</a:t>
            </a:r>
            <a:r>
              <a:rPr b="1" lang="pt-B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 txBox="1"/>
          <p:nvPr/>
        </p:nvSpPr>
        <p:spPr>
          <a:xfrm>
            <a:off x="311700" y="4117350"/>
            <a:ext cx="84345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Vamos transformar este programa para ser capaz de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validar</a:t>
            </a: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 nome do usuário e conceder acesso ao sistema! 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Apenas o usuário cadastrado poderá entrar no sistema.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Lembram do exemplo de escrever e imprimir?</a:t>
            </a:r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2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2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"Digite seu nome de usuário: "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leia(nome)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(nome == “Raul”)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escreva(</a:t>
            </a:r>
            <a:r>
              <a:rPr b="1" lang="pt-BR" sz="12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“Bem vindo "</a:t>
            </a: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pt-BR" sz="12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“\n”</a:t>
            </a:r>
            <a:r>
              <a:rPr b="1" lang="pt-B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senao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escreva(</a:t>
            </a:r>
            <a:r>
              <a:rPr b="1" lang="pt-BR" sz="12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“Acesso negado!!! \n”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pt-B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388" name="Google Shape;388;p60"/>
          <p:cNvSpPr txBox="1"/>
          <p:nvPr/>
        </p:nvSpPr>
        <p:spPr>
          <a:xfrm>
            <a:off x="311700" y="1221750"/>
            <a:ext cx="84345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resolver este problema podemos usar os condicionais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senao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inglês)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4805648" y="1929087"/>
            <a:ext cx="997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Início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0"/>
          <p:cNvSpPr/>
          <p:nvPr/>
        </p:nvSpPr>
        <p:spPr>
          <a:xfrm>
            <a:off x="6237062" y="1990654"/>
            <a:ext cx="997168" cy="403609"/>
          </a:xfrm>
          <a:prstGeom prst="flowChartManualIn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0"/>
          <p:cNvSpPr/>
          <p:nvPr/>
        </p:nvSpPr>
        <p:spPr>
          <a:xfrm>
            <a:off x="6196850" y="4283174"/>
            <a:ext cx="1077600" cy="465200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 vindo Raul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0"/>
          <p:cNvSpPr/>
          <p:nvPr/>
        </p:nvSpPr>
        <p:spPr>
          <a:xfrm>
            <a:off x="7822660" y="4252364"/>
            <a:ext cx="997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60"/>
          <p:cNvCxnSpPr>
            <a:stCxn id="389" idx="3"/>
            <a:endCxn id="390" idx="1"/>
          </p:cNvCxnSpPr>
          <p:nvPr/>
        </p:nvCxnSpPr>
        <p:spPr>
          <a:xfrm>
            <a:off x="5802848" y="2192487"/>
            <a:ext cx="4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60"/>
          <p:cNvCxnSpPr>
            <a:stCxn id="391" idx="3"/>
            <a:endCxn id="392" idx="1"/>
          </p:cNvCxnSpPr>
          <p:nvPr/>
        </p:nvCxnSpPr>
        <p:spPr>
          <a:xfrm>
            <a:off x="7274450" y="4515774"/>
            <a:ext cx="54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p60"/>
          <p:cNvCxnSpPr>
            <a:stCxn id="390" idx="2"/>
          </p:cNvCxnSpPr>
          <p:nvPr/>
        </p:nvCxnSpPr>
        <p:spPr>
          <a:xfrm>
            <a:off x="6735646" y="2394263"/>
            <a:ext cx="12000" cy="54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60"/>
          <p:cNvCxnSpPr>
            <a:endCxn id="391" idx="0"/>
          </p:cNvCxnSpPr>
          <p:nvPr/>
        </p:nvCxnSpPr>
        <p:spPr>
          <a:xfrm>
            <a:off x="6735650" y="3553874"/>
            <a:ext cx="0" cy="72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7" name="Google Shape;397;p60"/>
          <p:cNvSpPr/>
          <p:nvPr/>
        </p:nvSpPr>
        <p:spPr>
          <a:xfrm>
            <a:off x="6097738" y="2984975"/>
            <a:ext cx="1287825" cy="6940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6237050" y="3181950"/>
            <a:ext cx="1386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== Raul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0"/>
          <p:cNvSpPr/>
          <p:nvPr/>
        </p:nvSpPr>
        <p:spPr>
          <a:xfrm>
            <a:off x="7782464" y="3130220"/>
            <a:ext cx="1077591" cy="403512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Acesso negado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60"/>
          <p:cNvCxnSpPr>
            <a:endCxn id="399" idx="1"/>
          </p:cNvCxnSpPr>
          <p:nvPr/>
        </p:nvCxnSpPr>
        <p:spPr>
          <a:xfrm flipH="1" rot="10800000">
            <a:off x="7399664" y="3331976"/>
            <a:ext cx="3828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p60"/>
          <p:cNvCxnSpPr>
            <a:stCxn id="399" idx="2"/>
            <a:endCxn id="392" idx="0"/>
          </p:cNvCxnSpPr>
          <p:nvPr/>
        </p:nvCxnSpPr>
        <p:spPr>
          <a:xfrm>
            <a:off x="8321260" y="3533732"/>
            <a:ext cx="0" cy="7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60"/>
          <p:cNvSpPr txBox="1"/>
          <p:nvPr/>
        </p:nvSpPr>
        <p:spPr>
          <a:xfrm>
            <a:off x="6688350" y="3718150"/>
            <a:ext cx="175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7374150" y="3032350"/>
            <a:ext cx="175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/>
          <p:nvPr/>
        </p:nvSpPr>
        <p:spPr>
          <a:xfrm>
            <a:off x="5525525" y="4187825"/>
            <a:ext cx="941100" cy="862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Se… então … senão</a:t>
            </a:r>
            <a:endParaRPr/>
          </a:p>
        </p:txBody>
      </p:sp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vimos, podemos utilizar as cláusulas </a:t>
            </a:r>
            <a:r>
              <a:rPr b="1" lang="pt-BR"/>
              <a:t>se </a:t>
            </a:r>
            <a:r>
              <a:rPr lang="pt-BR"/>
              <a:t>e </a:t>
            </a:r>
            <a:r>
              <a:rPr b="1" lang="pt-BR"/>
              <a:t>senão </a:t>
            </a:r>
            <a:r>
              <a:rPr lang="pt-BR"/>
              <a:t>para direcionar a execução de nosso código. A estrutura consiste em basicamente 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condição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Execute uma parte de código</a:t>
            </a:r>
            <a:endParaRPr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senao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Execute outra parte de código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200" y="4230750"/>
            <a:ext cx="32004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/>
          <p:nvPr/>
        </p:nvSpPr>
        <p:spPr>
          <a:xfrm>
            <a:off x="1127475" y="2049950"/>
            <a:ext cx="1285800" cy="38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2"/>
          <p:cNvSpPr/>
          <p:nvPr/>
        </p:nvSpPr>
        <p:spPr>
          <a:xfrm>
            <a:off x="6668525" y="4187825"/>
            <a:ext cx="941100" cy="862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Se… então … senão</a:t>
            </a:r>
            <a:endParaRPr/>
          </a:p>
        </p:txBody>
      </p:sp>
      <p:sp>
        <p:nvSpPr>
          <p:cNvPr id="419" name="Google Shape;41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vimos, podemos utilizar as cláusulas </a:t>
            </a:r>
            <a:r>
              <a:rPr b="1" lang="pt-BR"/>
              <a:t>se </a:t>
            </a:r>
            <a:r>
              <a:rPr lang="pt-BR"/>
              <a:t>e </a:t>
            </a:r>
            <a:r>
              <a:rPr b="1" lang="pt-BR"/>
              <a:t>senão </a:t>
            </a:r>
            <a:r>
              <a:rPr lang="pt-BR"/>
              <a:t>para direcionar a execução de nosso código. A estrutura consiste em basicamente 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condição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Execute uma parte de código</a:t>
            </a:r>
            <a:endParaRPr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senao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Execute outra parte de código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0" name="Google Shape;4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200" y="4154550"/>
            <a:ext cx="32004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Será que apenas o nome de usuário é suficiente?</a:t>
            </a:r>
            <a:endParaRPr/>
          </a:p>
        </p:txBody>
      </p:sp>
      <p:sp>
        <p:nvSpPr>
          <p:cNvPr id="426" name="Google Shape;42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validarmos corretamente um usuário precisamos também verificarmos se sua senha está correta. Assim precisamos validar o </a:t>
            </a:r>
            <a:r>
              <a:rPr b="1" lang="pt-BR"/>
              <a:t>nome</a:t>
            </a:r>
            <a:r>
              <a:rPr lang="pt-BR"/>
              <a:t> de usuário </a:t>
            </a:r>
            <a:r>
              <a:rPr b="1" lang="pt-BR"/>
              <a:t>E </a:t>
            </a:r>
            <a:r>
              <a:rPr lang="pt-BR"/>
              <a:t>sua </a:t>
            </a:r>
            <a:r>
              <a:rPr b="1" lang="pt-BR"/>
              <a:t>senha.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 b="1"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funcao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inicio () {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cadeia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nome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escreva(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"Digite seu nome de usuário: "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leia(nome)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(nome == “Raul” </a:t>
            </a: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senha == “MinhaSenha”) {   </a:t>
            </a:r>
            <a:r>
              <a:rPr lang="pt-BR" sz="11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/*Note o operador lógico E para verificar o usuário E senha*/</a:t>
            </a:r>
            <a:endParaRPr sz="11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escreva(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“Bem vindo "</a:t>
            </a:r>
            <a:r>
              <a:rPr b="1"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“\n”</a:t>
            </a:r>
            <a:r>
              <a:rPr b="1" lang="pt-BR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senao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escreva(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“Acesso negado!!! \n”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pt-BR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Sequência </a:t>
            </a:r>
            <a:r>
              <a:rPr lang="pt-BR">
                <a:solidFill>
                  <a:srgbClr val="FF0000"/>
                </a:solidFill>
              </a:rPr>
              <a:t>finita de passos</a:t>
            </a:r>
            <a:r>
              <a:rPr lang="pt-BR"/>
              <a:t> que levam à execução de uma tarefa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Algoritmos são muito comuns no nosso dia a dia, sendo de TI ou não</a:t>
            </a:r>
            <a:r>
              <a:rPr lang="pt-BR"/>
              <a:t> </a:t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00" y="2571738"/>
            <a:ext cx="1813100" cy="1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6250" y="2297075"/>
            <a:ext cx="2362426" cy="23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275" y="2571762"/>
            <a:ext cx="2405660" cy="1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Lógica de George Boole</a:t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George Boole foi um </a:t>
            </a:r>
            <a:r>
              <a:rPr lang="pt-BR"/>
              <a:t>matemático</a:t>
            </a:r>
            <a:r>
              <a:rPr lang="pt-BR"/>
              <a:t> e </a:t>
            </a:r>
            <a:r>
              <a:rPr lang="pt-BR"/>
              <a:t>filósofo</a:t>
            </a:r>
            <a:r>
              <a:rPr lang="pt-BR"/>
              <a:t> do </a:t>
            </a:r>
            <a:r>
              <a:rPr lang="pt-BR"/>
              <a:t>século</a:t>
            </a:r>
            <a:r>
              <a:rPr lang="pt-BR"/>
              <a:t> XIX, que defendeu a ideia de que o </a:t>
            </a:r>
            <a:r>
              <a:rPr lang="pt-BR"/>
              <a:t>raciocínio</a:t>
            </a:r>
            <a:r>
              <a:rPr lang="pt-BR"/>
              <a:t> humano poderia ser expresso em termos matemáticos, por meio da </a:t>
            </a:r>
            <a:r>
              <a:rPr lang="pt-BR"/>
              <a:t>lógica</a:t>
            </a:r>
            <a:r>
              <a:rPr lang="pt-BR"/>
              <a:t> formal desenvolvida pelos gregos. Por meio desse </a:t>
            </a:r>
            <a:r>
              <a:rPr lang="pt-BR"/>
              <a:t>raciocínio</a:t>
            </a:r>
            <a:r>
              <a:rPr lang="pt-BR"/>
              <a:t> originou-se a </a:t>
            </a:r>
            <a:r>
              <a:rPr lang="pt-BR"/>
              <a:t>Álgebra</a:t>
            </a:r>
            <a:r>
              <a:rPr lang="pt-BR"/>
              <a:t> de Boole.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</a:t>
            </a:r>
            <a:r>
              <a:rPr lang="pt-BR"/>
              <a:t>álgebra</a:t>
            </a:r>
            <a:r>
              <a:rPr lang="pt-BR"/>
              <a:t> de Boole ou </a:t>
            </a:r>
            <a:r>
              <a:rPr lang="pt-BR"/>
              <a:t>álgebra</a:t>
            </a:r>
            <a:r>
              <a:rPr lang="pt-BR"/>
              <a:t> Booleana é embasado na lógica </a:t>
            </a:r>
            <a:r>
              <a:rPr lang="pt-BR"/>
              <a:t>binária.</a:t>
            </a:r>
            <a:endParaRPr/>
          </a:p>
        </p:txBody>
      </p:sp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00" y="2964150"/>
            <a:ext cx="3267026" cy="19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booleana</a:t>
            </a:r>
            <a:endParaRPr/>
          </a:p>
        </p:txBody>
      </p:sp>
      <p:sp>
        <p:nvSpPr>
          <p:cNvPr id="439" name="Google Shape;43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Lógica </a:t>
            </a:r>
            <a:r>
              <a:rPr lang="pt-BR"/>
              <a:t>binária</a:t>
            </a:r>
            <a:r>
              <a:rPr lang="pt-BR"/>
              <a:t> possui duas representatividades, “</a:t>
            </a:r>
            <a:r>
              <a:rPr lang="pt-BR">
                <a:solidFill>
                  <a:srgbClr val="FF0000"/>
                </a:solidFill>
              </a:rPr>
              <a:t>falso</a:t>
            </a:r>
            <a:r>
              <a:rPr lang="pt-BR"/>
              <a:t>” e “</a:t>
            </a:r>
            <a:r>
              <a:rPr lang="pt-BR">
                <a:solidFill>
                  <a:srgbClr val="FF0000"/>
                </a:solidFill>
              </a:rPr>
              <a:t>verdadeiro</a:t>
            </a:r>
            <a:r>
              <a:rPr lang="pt-BR"/>
              <a:t>” ou “</a:t>
            </a:r>
            <a:r>
              <a:rPr lang="pt-BR">
                <a:solidFill>
                  <a:srgbClr val="FF0000"/>
                </a:solidFill>
              </a:rPr>
              <a:t>0</a:t>
            </a:r>
            <a:r>
              <a:rPr lang="pt-BR"/>
              <a:t>” e “</a:t>
            </a:r>
            <a:r>
              <a:rPr lang="pt-BR">
                <a:solidFill>
                  <a:srgbClr val="FF0000"/>
                </a:solidFill>
              </a:rPr>
              <a:t>1</a:t>
            </a:r>
            <a:r>
              <a:rPr lang="pt-BR"/>
              <a:t>” padrão conhecido por </a:t>
            </a:r>
            <a:r>
              <a:rPr lang="pt-BR"/>
              <a:t>máquinas</a:t>
            </a:r>
            <a:r>
              <a:rPr lang="pt-BR"/>
              <a:t> e </a:t>
            </a:r>
            <a:r>
              <a:rPr lang="pt-BR"/>
              <a:t>consequentemente</a:t>
            </a:r>
            <a:r>
              <a:rPr lang="pt-BR"/>
              <a:t> os computadores.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relação aos seus operadores, são definidos </a:t>
            </a:r>
            <a:r>
              <a:rPr lang="pt-BR">
                <a:solidFill>
                  <a:srgbClr val="FF0000"/>
                </a:solidFill>
              </a:rPr>
              <a:t>AND</a:t>
            </a:r>
            <a:r>
              <a:rPr lang="pt-BR"/>
              <a:t>, </a:t>
            </a:r>
            <a:r>
              <a:rPr lang="pt-BR">
                <a:solidFill>
                  <a:srgbClr val="FF0000"/>
                </a:solidFill>
              </a:rPr>
              <a:t>OR</a:t>
            </a:r>
            <a:r>
              <a:rPr lang="pt-BR"/>
              <a:t>, </a:t>
            </a:r>
            <a:r>
              <a:rPr lang="pt-BR">
                <a:solidFill>
                  <a:srgbClr val="FF0000"/>
                </a:solidFill>
              </a:rPr>
              <a:t>NOT</a:t>
            </a:r>
            <a:r>
              <a:rPr lang="pt-BR"/>
              <a:t>, ou seja, </a:t>
            </a:r>
            <a:r>
              <a:rPr lang="pt-BR">
                <a:solidFill>
                  <a:srgbClr val="FF0000"/>
                </a:solidFill>
              </a:rPr>
              <a:t>E</a:t>
            </a:r>
            <a:r>
              <a:rPr lang="pt-BR">
                <a:solidFill>
                  <a:schemeClr val="dk1"/>
                </a:solidFill>
              </a:rPr>
              <a:t>,</a:t>
            </a:r>
            <a:r>
              <a:rPr lang="pt-BR"/>
              <a:t> </a:t>
            </a:r>
            <a:r>
              <a:rPr lang="pt-BR">
                <a:solidFill>
                  <a:srgbClr val="FF0000"/>
                </a:solidFill>
              </a:rPr>
              <a:t>OU </a:t>
            </a:r>
            <a:r>
              <a:rPr lang="pt-BR"/>
              <a:t>e </a:t>
            </a:r>
            <a:r>
              <a:rPr lang="pt-BR">
                <a:solidFill>
                  <a:srgbClr val="FF0000"/>
                </a:solidFill>
              </a:rPr>
              <a:t>NÃO</a:t>
            </a:r>
            <a:r>
              <a:rPr lang="pt-BR"/>
              <a:t>, onde (“</a:t>
            </a:r>
            <a:r>
              <a:rPr lang="pt-BR">
                <a:solidFill>
                  <a:srgbClr val="FF0000"/>
                </a:solidFill>
              </a:rPr>
              <a:t>E</a:t>
            </a:r>
            <a:r>
              <a:rPr lang="pt-BR"/>
              <a:t>”) é a conjunção, (“</a:t>
            </a:r>
            <a:r>
              <a:rPr lang="pt-BR">
                <a:solidFill>
                  <a:srgbClr val="FF0000"/>
                </a:solidFill>
              </a:rPr>
              <a:t>OU</a:t>
            </a:r>
            <a:r>
              <a:rPr lang="pt-BR"/>
              <a:t>”), a disjunção e (</a:t>
            </a:r>
            <a:r>
              <a:rPr lang="pt-BR">
                <a:solidFill>
                  <a:srgbClr val="FF0000"/>
                </a:solidFill>
              </a:rPr>
              <a:t>NÃO</a:t>
            </a:r>
            <a:r>
              <a:rPr lang="pt-BR"/>
              <a:t>), a negação.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</a:t>
            </a:r>
            <a:r>
              <a:rPr lang="pt-BR"/>
              <a:t>analisar</a:t>
            </a:r>
            <a:r>
              <a:rPr lang="pt-BR"/>
              <a:t> melhor esses operadores...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300" y="2960549"/>
            <a:ext cx="2563700" cy="17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</a:t>
            </a:r>
            <a:r>
              <a:rPr lang="pt-BR"/>
              <a:t>booleana</a:t>
            </a:r>
            <a:endParaRPr/>
          </a:p>
        </p:txBody>
      </p:sp>
      <p:sp>
        <p:nvSpPr>
          <p:cNvPr id="446" name="Google Shape;44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Conjunção(“</a:t>
            </a:r>
            <a:r>
              <a:rPr lang="pt-BR">
                <a:solidFill>
                  <a:srgbClr val="FF0000"/>
                </a:solidFill>
              </a:rPr>
              <a:t>E</a:t>
            </a:r>
            <a:r>
              <a:rPr lang="pt-BR"/>
              <a:t>”) - Somente se as duas representatividades forem verdadeiras, a resposta será verdadeira.</a:t>
            </a:r>
            <a:endParaRPr/>
          </a:p>
        </p:txBody>
      </p:sp>
      <p:graphicFrame>
        <p:nvGraphicFramePr>
          <p:cNvPr id="447" name="Google Shape;447;p66"/>
          <p:cNvGraphicFramePr/>
          <p:nvPr/>
        </p:nvGraphicFramePr>
        <p:xfrm>
          <a:off x="766600" y="226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998025"/>
                <a:gridCol w="998025"/>
                <a:gridCol w="998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 (“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pt-BR"/>
                        <a:t>”)B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66"/>
          <p:cNvGraphicFramePr/>
          <p:nvPr/>
        </p:nvGraphicFramePr>
        <p:xfrm>
          <a:off x="4773550" y="226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998025"/>
                <a:gridCol w="998025"/>
                <a:gridCol w="998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 (“E”)B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</a:t>
            </a:r>
            <a:r>
              <a:rPr lang="pt-BR"/>
              <a:t>booleana</a:t>
            </a:r>
            <a:endParaRPr/>
          </a:p>
        </p:txBody>
      </p:sp>
      <p:sp>
        <p:nvSpPr>
          <p:cNvPr id="454" name="Google Shape;45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Disjunção(“</a:t>
            </a:r>
            <a:r>
              <a:rPr lang="pt-BR">
                <a:solidFill>
                  <a:srgbClr val="FF0000"/>
                </a:solidFill>
              </a:rPr>
              <a:t>OU</a:t>
            </a:r>
            <a:r>
              <a:rPr lang="pt-BR"/>
              <a:t>”) - Se pelo menos uma de suas representatividades forem verdadeiras, a resposta será verdadeira</a:t>
            </a:r>
            <a:endParaRPr/>
          </a:p>
        </p:txBody>
      </p:sp>
      <p:graphicFrame>
        <p:nvGraphicFramePr>
          <p:cNvPr id="455" name="Google Shape;455;p67"/>
          <p:cNvGraphicFramePr/>
          <p:nvPr/>
        </p:nvGraphicFramePr>
        <p:xfrm>
          <a:off x="741800" y="230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060000"/>
                <a:gridCol w="1060000"/>
                <a:gridCol w="106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A(“OU”)B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6" name="Google Shape;456;p67"/>
          <p:cNvGraphicFramePr/>
          <p:nvPr/>
        </p:nvGraphicFramePr>
        <p:xfrm>
          <a:off x="4572000" y="230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060000"/>
                <a:gridCol w="1060000"/>
                <a:gridCol w="106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A(“OU”)B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 </a:t>
            </a:r>
            <a:r>
              <a:rPr lang="pt-BR"/>
              <a:t>booleana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Negação (“</a:t>
            </a:r>
            <a:r>
              <a:rPr lang="pt-BR">
                <a:solidFill>
                  <a:srgbClr val="FF0000"/>
                </a:solidFill>
              </a:rPr>
              <a:t>NÃO</a:t>
            </a:r>
            <a:r>
              <a:rPr lang="pt-BR"/>
              <a:t>”) - Quando uma representatividade for verdadeira, a resposta será falsa, e quando uma representatividade for falsa, a resposta será verdadeira</a:t>
            </a:r>
            <a:endParaRPr/>
          </a:p>
        </p:txBody>
      </p:sp>
      <p:graphicFrame>
        <p:nvGraphicFramePr>
          <p:cNvPr id="463" name="Google Shape;463;p68"/>
          <p:cNvGraphicFramePr/>
          <p:nvPr/>
        </p:nvGraphicFramePr>
        <p:xfrm>
          <a:off x="832250" y="20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521825"/>
                <a:gridCol w="1521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NÃO 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4" name="Google Shape;464;p68"/>
          <p:cNvGraphicFramePr/>
          <p:nvPr/>
        </p:nvGraphicFramePr>
        <p:xfrm>
          <a:off x="832250" y="3524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521825"/>
                <a:gridCol w="1521825"/>
              </a:tblGrid>
              <a:tr h="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NÃO 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Falso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Verdadeiro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5" name="Google Shape;465;p68"/>
          <p:cNvGraphicFramePr/>
          <p:nvPr/>
        </p:nvGraphicFramePr>
        <p:xfrm>
          <a:off x="4942000" y="20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521825"/>
                <a:gridCol w="1521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NÃO 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68"/>
          <p:cNvGraphicFramePr/>
          <p:nvPr/>
        </p:nvGraphicFramePr>
        <p:xfrm>
          <a:off x="4942000" y="352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{1F9B1562-A928-456A-8BC6-4C18D5A77878}</a:tableStyleId>
              </a:tblPr>
              <a:tblGrid>
                <a:gridCol w="1521825"/>
                <a:gridCol w="1521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NÃO 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Lógicos</a:t>
            </a:r>
            <a:endParaRPr/>
          </a:p>
        </p:txBody>
      </p:sp>
      <p:sp>
        <p:nvSpPr>
          <p:cNvPr id="472" name="Google Shape;47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usar os operadores lógicos E , OU e NÃO (!) para melhorar ainda mais nossas condições.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Entendo melhor os resultados dos operadores lógicos: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Verdadeiro </a:t>
            </a:r>
            <a:r>
              <a:rPr b="1" lang="pt-BR"/>
              <a:t>E</a:t>
            </a:r>
            <a:r>
              <a:rPr lang="pt-BR"/>
              <a:t> Verdadeiro = Verdadeiro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Verdadeiro </a:t>
            </a:r>
            <a:r>
              <a:rPr b="1" lang="pt-BR"/>
              <a:t>E</a:t>
            </a:r>
            <a:r>
              <a:rPr lang="pt-BR"/>
              <a:t> Falso = Falso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Falso </a:t>
            </a:r>
            <a:r>
              <a:rPr b="1" lang="pt-BR"/>
              <a:t>E</a:t>
            </a:r>
            <a:r>
              <a:rPr lang="pt-BR"/>
              <a:t> Falso = Falso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Verdadeiro </a:t>
            </a:r>
            <a:r>
              <a:rPr b="1" lang="pt-BR"/>
              <a:t>OU</a:t>
            </a:r>
            <a:r>
              <a:rPr lang="pt-BR"/>
              <a:t> Falso = Verdadeiro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Falso </a:t>
            </a:r>
            <a:r>
              <a:rPr b="1" lang="pt-BR"/>
              <a:t>OU</a:t>
            </a:r>
            <a:r>
              <a:rPr lang="pt-BR"/>
              <a:t> Falso = Falso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!</a:t>
            </a:r>
            <a:r>
              <a:rPr lang="pt-BR"/>
              <a:t>Verdadeiro = Falso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!</a:t>
            </a:r>
            <a:r>
              <a:rPr lang="pt-BR"/>
              <a:t>Falso = Verdadeiro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== ( igual 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!= ( diferente, ou seja </a:t>
            </a:r>
            <a:r>
              <a:rPr b="1" lang="pt-BR"/>
              <a:t>não</a:t>
            </a:r>
            <a:r>
              <a:rPr lang="pt-BR"/>
              <a:t> igual )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800" y="2961999"/>
            <a:ext cx="2964725" cy="16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 txBox="1"/>
          <p:nvPr/>
        </p:nvSpPr>
        <p:spPr>
          <a:xfrm>
            <a:off x="5810063" y="4568875"/>
            <a:ext cx="2686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Entendido?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Mais sobre operadores lógicos</a:t>
            </a:r>
            <a:endParaRPr/>
          </a:p>
        </p:txBody>
      </p:sp>
      <p:sp>
        <p:nvSpPr>
          <p:cNvPr id="480" name="Google Shape;48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maioria das linguagens os operadores E , OU, e NÃO são representados por &amp;&amp;, || e ! , respectivamente.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Então :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 == &amp;&amp; == AND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OU == || == OR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NAO == ! == NOT</a:t>
            </a:r>
            <a:endParaRPr/>
          </a:p>
        </p:txBody>
      </p:sp>
      <p:pic>
        <p:nvPicPr>
          <p:cNvPr id="481" name="Google Shape;4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325" y="3439325"/>
            <a:ext cx="4922974" cy="1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Um pouco mais sobre operadores lógicos</a:t>
            </a:r>
            <a:endParaRPr/>
          </a:p>
        </p:txBody>
      </p:sp>
      <p:sp>
        <p:nvSpPr>
          <p:cNvPr id="487" name="Google Shape;48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negação (!) pode ser utilizada na comparação de igual para negar uma igualdade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1 == 1 ( um igual a 1 )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1 != 2 ( um não igual a 2 || um diferente de 2)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Outro exemplo :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(nome != “Fulano”) {  /**/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escreva(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“Você não é o Fulano \n”</a:t>
            </a:r>
            <a:r>
              <a:rPr b="1" lang="pt-BR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senao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escreva(</a:t>
            </a:r>
            <a:r>
              <a:rPr b="1" lang="pt-BR" sz="11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“Olá Fulano!!! \n”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lang="pt-BR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8" name="Google Shape;48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000" y="3047275"/>
            <a:ext cx="1940950" cy="19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Senao se ...</a:t>
            </a:r>
            <a:endParaRPr/>
          </a:p>
        </p:txBody>
      </p:sp>
      <p:sp>
        <p:nvSpPr>
          <p:cNvPr id="494" name="Google Shape;49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Explicar o senão/se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condicional de escolha de casos</a:t>
            </a:r>
            <a:endParaRPr/>
          </a:p>
        </p:txBody>
      </p:sp>
      <p:sp>
        <p:nvSpPr>
          <p:cNvPr id="500" name="Google Shape;50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outra opção de estrutura </a:t>
            </a:r>
            <a:r>
              <a:rPr lang="pt-BR"/>
              <a:t>condicional é a estrutura de seleção de casos onde a partir de uma série de </a:t>
            </a:r>
            <a:r>
              <a:rPr lang="pt-BR">
                <a:solidFill>
                  <a:srgbClr val="FF0000"/>
                </a:solidFill>
              </a:rPr>
              <a:t>casos</a:t>
            </a:r>
            <a:r>
              <a:rPr lang="pt-BR">
                <a:solidFill>
                  <a:srgbClr val="FF0000"/>
                </a:solidFill>
              </a:rPr>
              <a:t> </a:t>
            </a:r>
            <a:r>
              <a:rPr lang="pt-BR"/>
              <a:t>(opções) uma deve ser escolhida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menos popular que o </a:t>
            </a:r>
            <a:r>
              <a:rPr lang="pt-BR">
                <a:solidFill>
                  <a:srgbClr val="FF0000"/>
                </a:solidFill>
              </a:rPr>
              <a:t>se senão</a:t>
            </a:r>
            <a:r>
              <a:rPr lang="pt-BR">
                <a:solidFill>
                  <a:srgbClr val="666666"/>
                </a:solidFill>
              </a:rPr>
              <a:t>, </a:t>
            </a:r>
            <a:r>
              <a:rPr lang="pt-BR">
                <a:solidFill>
                  <a:srgbClr val="666666"/>
                </a:solidFill>
              </a:rPr>
              <a:t>porém</a:t>
            </a:r>
            <a:r>
              <a:rPr lang="pt-BR">
                <a:solidFill>
                  <a:srgbClr val="666666"/>
                </a:solidFill>
              </a:rPr>
              <a:t>, pode ser bastante </a:t>
            </a:r>
            <a:r>
              <a:rPr lang="pt-BR">
                <a:solidFill>
                  <a:srgbClr val="666666"/>
                </a:solidFill>
              </a:rPr>
              <a:t>útil</a:t>
            </a:r>
            <a:r>
              <a:rPr lang="pt-BR">
                <a:solidFill>
                  <a:srgbClr val="666666"/>
                </a:solidFill>
              </a:rPr>
              <a:t> quando é preciso testar a </a:t>
            </a:r>
            <a:r>
              <a:rPr lang="pt-BR">
                <a:solidFill>
                  <a:srgbClr val="666666"/>
                </a:solidFill>
              </a:rPr>
              <a:t>variável</a:t>
            </a:r>
            <a:r>
              <a:rPr lang="pt-BR">
                <a:solidFill>
                  <a:srgbClr val="666666"/>
                </a:solidFill>
              </a:rPr>
              <a:t> diversas vezes de uma maneira simples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666666"/>
                </a:solidFill>
              </a:rPr>
              <a:t>Porém</a:t>
            </a:r>
            <a:r>
              <a:rPr lang="pt-BR">
                <a:solidFill>
                  <a:srgbClr val="666666"/>
                </a:solidFill>
              </a:rPr>
              <a:t> possui a limitação de conseguir realizar apenas testes de igualdade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t-BR">
                <a:solidFill>
                  <a:srgbClr val="666666"/>
                </a:solidFill>
              </a:rPr>
              <a:t>Os comandos necessário para a execução da estrutura no Portugol é: </a:t>
            </a:r>
            <a:r>
              <a:rPr lang="pt-BR">
                <a:solidFill>
                  <a:srgbClr val="FF0000"/>
                </a:solidFill>
              </a:rPr>
              <a:t>escolha</a:t>
            </a:r>
            <a:r>
              <a:rPr lang="pt-BR">
                <a:solidFill>
                  <a:srgbClr val="666666"/>
                </a:solidFill>
              </a:rPr>
              <a:t>, </a:t>
            </a:r>
            <a:r>
              <a:rPr lang="pt-BR">
                <a:solidFill>
                  <a:srgbClr val="FF0000"/>
                </a:solidFill>
              </a:rPr>
              <a:t>caso</a:t>
            </a:r>
            <a:r>
              <a:rPr lang="pt-BR">
                <a:solidFill>
                  <a:srgbClr val="666666"/>
                </a:solidFill>
              </a:rPr>
              <a:t>, </a:t>
            </a:r>
            <a:r>
              <a:rPr lang="pt-BR">
                <a:solidFill>
                  <a:srgbClr val="FF0000"/>
                </a:solidFill>
              </a:rPr>
              <a:t>pare </a:t>
            </a:r>
            <a:r>
              <a:rPr lang="pt-BR">
                <a:solidFill>
                  <a:srgbClr val="666666"/>
                </a:solidFill>
              </a:rPr>
              <a:t>e </a:t>
            </a:r>
            <a:r>
              <a:rPr lang="pt-BR">
                <a:solidFill>
                  <a:srgbClr val="FF0000"/>
                </a:solidFill>
              </a:rPr>
              <a:t>caso contrario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666666"/>
                </a:solidFill>
              </a:rPr>
              <a:t>Na maioria das linguagens de programação encontramos essa estrutura com a seguinte sintaxe:  escolha == </a:t>
            </a:r>
            <a:r>
              <a:rPr lang="pt-BR">
                <a:solidFill>
                  <a:srgbClr val="FF0000"/>
                </a:solidFill>
              </a:rPr>
              <a:t>switch</a:t>
            </a:r>
            <a:r>
              <a:rPr lang="pt-BR">
                <a:solidFill>
                  <a:schemeClr val="dk1"/>
                </a:solidFill>
              </a:rPr>
              <a:t>,</a:t>
            </a:r>
            <a:r>
              <a:rPr lang="pt-BR">
                <a:solidFill>
                  <a:srgbClr val="FF0000"/>
                </a:solidFill>
              </a:rPr>
              <a:t>  </a:t>
            </a:r>
            <a:r>
              <a:rPr lang="pt-BR">
                <a:solidFill>
                  <a:schemeClr val="dk1"/>
                </a:solidFill>
              </a:rPr>
              <a:t>caso ==</a:t>
            </a:r>
            <a:r>
              <a:rPr lang="pt-BR">
                <a:solidFill>
                  <a:srgbClr val="FF0000"/>
                </a:solidFill>
              </a:rPr>
              <a:t> case</a:t>
            </a:r>
            <a:r>
              <a:rPr lang="pt-BR">
                <a:solidFill>
                  <a:schemeClr val="dk1"/>
                </a:solidFill>
              </a:rPr>
              <a:t>, pare == </a:t>
            </a:r>
            <a:r>
              <a:rPr lang="pt-BR">
                <a:solidFill>
                  <a:srgbClr val="FF0000"/>
                </a:solidFill>
              </a:rPr>
              <a:t>break</a:t>
            </a:r>
            <a:r>
              <a:rPr lang="pt-BR">
                <a:solidFill>
                  <a:schemeClr val="dk1"/>
                </a:solidFill>
              </a:rPr>
              <a:t> e caso contrario == </a:t>
            </a:r>
            <a:r>
              <a:rPr lang="pt-BR">
                <a:solidFill>
                  <a:srgbClr val="FF0000"/>
                </a:solidFill>
              </a:rPr>
              <a:t>default </a:t>
            </a:r>
            <a:r>
              <a:rPr lang="pt-BR">
                <a:solidFill>
                  <a:srgbClr val="666666"/>
                </a:solidFill>
              </a:rPr>
              <a:t>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Aquele bolinho da vovó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Dinâmica 1</a:t>
            </a:r>
            <a:r>
              <a:rPr lang="pt-BR"/>
              <a:t> : Em grupos, vocês devem escrever em um arquivo de texto as etapas de uma receita de bolo.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Dica : Lembre-se que uma receita geralmente é separada em ingredientes e modo de preparo</a:t>
            </a:r>
            <a:endParaRPr/>
          </a:p>
        </p:txBody>
      </p:sp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413" y="2471797"/>
            <a:ext cx="2643175" cy="26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Estrutura condicional de escolha de casos</a:t>
            </a:r>
            <a:endParaRPr/>
          </a:p>
        </p:txBody>
      </p:sp>
      <p:sp>
        <p:nvSpPr>
          <p:cNvPr id="506" name="Google Shape;50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6D9EEB"/>
                </a:solidFill>
              </a:rPr>
              <a:t>inteiro </a:t>
            </a:r>
            <a:r>
              <a:rPr lang="pt-BR" sz="1200"/>
              <a:t>numero = </a:t>
            </a:r>
            <a:r>
              <a:rPr lang="pt-BR" sz="1200">
                <a:solidFill>
                  <a:schemeClr val="dk1"/>
                </a:solidFill>
              </a:rPr>
              <a:t>0</a:t>
            </a:r>
            <a:r>
              <a:rPr lang="pt-BR" sz="1200"/>
              <a:t>	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escreva(</a:t>
            </a:r>
            <a:r>
              <a:rPr lang="pt-BR" sz="1200">
                <a:solidFill>
                  <a:srgbClr val="F1C232"/>
                </a:solidFill>
              </a:rPr>
              <a:t>"Digite um número entre 1 e 3\n"</a:t>
            </a:r>
            <a:r>
              <a:rPr lang="pt-BR" sz="1200"/>
              <a:t>)	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leia(numero)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FF0000"/>
                </a:solidFill>
              </a:rPr>
              <a:t>escolha</a:t>
            </a:r>
            <a:r>
              <a:rPr lang="pt-BR" sz="1200"/>
              <a:t>(numero){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</a:t>
            </a:r>
            <a:r>
              <a:rPr lang="pt-BR" sz="1200">
                <a:solidFill>
                  <a:srgbClr val="FF0000"/>
                </a:solidFill>
              </a:rPr>
              <a:t>caso </a:t>
            </a:r>
            <a:r>
              <a:rPr lang="pt-BR" sz="1200">
                <a:solidFill>
                  <a:schemeClr val="dk1"/>
                </a:solidFill>
              </a:rPr>
              <a:t>1</a:t>
            </a:r>
            <a:r>
              <a:rPr lang="pt-BR" sz="1200"/>
              <a:t>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escreva(</a:t>
            </a:r>
            <a:r>
              <a:rPr lang="pt-BR" sz="1200">
                <a:solidFill>
                  <a:srgbClr val="F1C232"/>
                </a:solidFill>
              </a:rPr>
              <a:t>"Você digitou o número "</a:t>
            </a:r>
            <a:r>
              <a:rPr lang="pt-BR" sz="1200"/>
              <a:t>, numero)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</a:t>
            </a:r>
            <a:r>
              <a:rPr lang="pt-BR" sz="1200">
                <a:solidFill>
                  <a:srgbClr val="FF0000"/>
                </a:solidFill>
              </a:rPr>
              <a:t>pare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</a:t>
            </a:r>
            <a:r>
              <a:rPr lang="pt-BR" sz="1200">
                <a:solidFill>
                  <a:srgbClr val="FF0000"/>
                </a:solidFill>
              </a:rPr>
              <a:t>caso </a:t>
            </a:r>
            <a:r>
              <a:rPr lang="pt-BR" sz="1200"/>
              <a:t>2: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escreva(</a:t>
            </a:r>
            <a:r>
              <a:rPr lang="pt-BR" sz="1200">
                <a:solidFill>
                  <a:srgbClr val="F1C232"/>
                </a:solidFill>
              </a:rPr>
              <a:t>"Você digitou o número "</a:t>
            </a:r>
            <a:r>
              <a:rPr lang="pt-BR" sz="1200"/>
              <a:t>, numero)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</a:t>
            </a:r>
            <a:r>
              <a:rPr lang="pt-BR" sz="1200">
                <a:solidFill>
                  <a:srgbClr val="FF0000"/>
                </a:solidFill>
              </a:rPr>
              <a:t>pare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</a:t>
            </a:r>
            <a:r>
              <a:rPr lang="pt-BR" sz="1200">
                <a:solidFill>
                  <a:srgbClr val="FF0000"/>
                </a:solidFill>
              </a:rPr>
              <a:t>caso </a:t>
            </a:r>
            <a:r>
              <a:rPr lang="pt-BR" sz="1200"/>
              <a:t>3: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escreva(</a:t>
            </a:r>
            <a:r>
              <a:rPr lang="pt-BR" sz="1200">
                <a:solidFill>
                  <a:srgbClr val="F1C232"/>
                </a:solidFill>
              </a:rPr>
              <a:t>"Você digitou o número "</a:t>
            </a:r>
            <a:r>
              <a:rPr lang="pt-BR" sz="1200"/>
              <a:t>, numero)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</a:t>
            </a:r>
            <a:r>
              <a:rPr lang="pt-BR" sz="1200">
                <a:solidFill>
                  <a:srgbClr val="FF0000"/>
                </a:solidFill>
              </a:rPr>
              <a:t>pare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</a:t>
            </a:r>
            <a:r>
              <a:rPr lang="pt-BR" sz="1200">
                <a:solidFill>
                  <a:srgbClr val="FF0000"/>
                </a:solidFill>
              </a:rPr>
              <a:t>caso contrario</a:t>
            </a:r>
            <a:r>
              <a:rPr lang="pt-BR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escreva(</a:t>
            </a:r>
            <a:r>
              <a:rPr lang="pt-BR" sz="1200">
                <a:solidFill>
                  <a:srgbClr val="F1C232"/>
                </a:solidFill>
              </a:rPr>
              <a:t>"Você digitou um número diferente do solicitado"</a:t>
            </a:r>
            <a:r>
              <a:rPr lang="pt-BR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		</a:t>
            </a:r>
            <a:r>
              <a:rPr lang="pt-BR" sz="1200">
                <a:solidFill>
                  <a:srgbClr val="FF0000"/>
                </a:solidFill>
              </a:rPr>
              <a:t>pare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07" name="Google Shape;5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00" y="1246625"/>
            <a:ext cx="3659175" cy="35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Praticar é fundamental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3" name="Google Shape;513;p75"/>
          <p:cNvGrpSpPr/>
          <p:nvPr/>
        </p:nvGrpSpPr>
        <p:grpSpPr>
          <a:xfrm>
            <a:off x="1689550" y="1278550"/>
            <a:ext cx="5764900" cy="3683925"/>
            <a:chOff x="2259350" y="1297425"/>
            <a:chExt cx="5764900" cy="3683925"/>
          </a:xfrm>
        </p:grpSpPr>
        <p:sp>
          <p:nvSpPr>
            <p:cNvPr id="514" name="Google Shape;514;p75"/>
            <p:cNvSpPr/>
            <p:nvPr/>
          </p:nvSpPr>
          <p:spPr>
            <a:xfrm>
              <a:off x="35581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5" name="Google Shape;515;p75"/>
            <p:cNvSpPr/>
            <p:nvPr/>
          </p:nvSpPr>
          <p:spPr>
            <a:xfrm>
              <a:off x="2259350" y="2171409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6" name="Google Shape;516;p75"/>
            <p:cNvSpPr/>
            <p:nvPr/>
          </p:nvSpPr>
          <p:spPr>
            <a:xfrm>
              <a:off x="2919375" y="2171409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7" name="Google Shape;517;p75"/>
            <p:cNvSpPr/>
            <p:nvPr/>
          </p:nvSpPr>
          <p:spPr>
            <a:xfrm>
              <a:off x="3558150" y="2171409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8" name="Google Shape;518;p75"/>
            <p:cNvSpPr/>
            <p:nvPr/>
          </p:nvSpPr>
          <p:spPr>
            <a:xfrm>
              <a:off x="4167750" y="4396950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9" name="Google Shape;519;p75"/>
            <p:cNvSpPr/>
            <p:nvPr/>
          </p:nvSpPr>
          <p:spPr>
            <a:xfrm>
              <a:off x="4167750" y="3951842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0" name="Google Shape;520;p75"/>
            <p:cNvSpPr/>
            <p:nvPr/>
          </p:nvSpPr>
          <p:spPr>
            <a:xfrm>
              <a:off x="4167750" y="3506734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1" name="Google Shape;521;p75"/>
            <p:cNvSpPr/>
            <p:nvPr/>
          </p:nvSpPr>
          <p:spPr>
            <a:xfrm>
              <a:off x="4167750" y="3061625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5"/>
            <p:cNvSpPr/>
            <p:nvPr/>
          </p:nvSpPr>
          <p:spPr>
            <a:xfrm>
              <a:off x="4167750" y="2616517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3" name="Google Shape;523;p75"/>
            <p:cNvSpPr/>
            <p:nvPr/>
          </p:nvSpPr>
          <p:spPr>
            <a:xfrm>
              <a:off x="4167750" y="2171409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4" name="Google Shape;524;p75"/>
            <p:cNvSpPr/>
            <p:nvPr/>
          </p:nvSpPr>
          <p:spPr>
            <a:xfrm>
              <a:off x="4167750" y="1726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5" name="Google Shape;525;p75"/>
            <p:cNvSpPr/>
            <p:nvPr/>
          </p:nvSpPr>
          <p:spPr>
            <a:xfrm>
              <a:off x="4167750" y="1297425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6" name="Google Shape;526;p75"/>
            <p:cNvSpPr/>
            <p:nvPr/>
          </p:nvSpPr>
          <p:spPr>
            <a:xfrm>
              <a:off x="4816225" y="2179534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7" name="Google Shape;527;p75"/>
            <p:cNvSpPr/>
            <p:nvPr/>
          </p:nvSpPr>
          <p:spPr>
            <a:xfrm>
              <a:off x="5463150" y="2179534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8" name="Google Shape;528;p75"/>
            <p:cNvSpPr/>
            <p:nvPr/>
          </p:nvSpPr>
          <p:spPr>
            <a:xfrm>
              <a:off x="47773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9" name="Google Shape;529;p75"/>
            <p:cNvSpPr/>
            <p:nvPr/>
          </p:nvSpPr>
          <p:spPr>
            <a:xfrm>
              <a:off x="53869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0" name="Google Shape;530;p75"/>
            <p:cNvSpPr/>
            <p:nvPr/>
          </p:nvSpPr>
          <p:spPr>
            <a:xfrm>
              <a:off x="59965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1" name="Google Shape;531;p75"/>
            <p:cNvSpPr/>
            <p:nvPr/>
          </p:nvSpPr>
          <p:spPr>
            <a:xfrm>
              <a:off x="66061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2" name="Google Shape;532;p75"/>
            <p:cNvSpPr/>
            <p:nvPr/>
          </p:nvSpPr>
          <p:spPr>
            <a:xfrm>
              <a:off x="7215750" y="4393301"/>
              <a:ext cx="808500" cy="5844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Retrospectiva : O que já aprendemos?</a:t>
            </a:r>
            <a:endParaRPr/>
          </a:p>
        </p:txBody>
      </p:sp>
      <p:sp>
        <p:nvSpPr>
          <p:cNvPr id="538" name="Google Shape;53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Até aqui, já vimos	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Conteúdo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algoritmo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programa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Qual ferramenta utilizaremos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pt-BR">
                <a:solidFill>
                  <a:srgbClr val="434343"/>
                </a:solidFill>
              </a:rPr>
              <a:t>Operações de entrada e saída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pt-BR">
                <a:solidFill>
                  <a:srgbClr val="434343"/>
                </a:solidFill>
              </a:rPr>
              <a:t>O que são variáveis e constantes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pt-BR">
                <a:solidFill>
                  <a:srgbClr val="FF0000"/>
                </a:solidFill>
              </a:rPr>
              <a:t>Desvios condicionais ( se e senão )</a:t>
            </a:r>
            <a:endParaRPr>
              <a:solidFill>
                <a:srgbClr val="FF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pt-BR">
                <a:solidFill>
                  <a:srgbClr val="FF0000"/>
                </a:solidFill>
              </a:rPr>
              <a:t>Operadores lógicos ( E, OU … )</a:t>
            </a:r>
            <a:endParaRPr>
              <a:solidFill>
                <a:srgbClr val="FF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pt-BR">
                <a:solidFill>
                  <a:srgbClr val="FF0000"/>
                </a:solidFill>
              </a:rPr>
              <a:t>Estrutura condicional de seleção de casos (escolha caso)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9" name="Google Shape;53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400" y="3238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Retrospectiva : O que iremos aprender?</a:t>
            </a:r>
            <a:endParaRPr/>
          </a:p>
        </p:txBody>
      </p:sp>
      <p:sp>
        <p:nvSpPr>
          <p:cNvPr id="545" name="Google Shape;54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Laços de repetição  ( enquanto, para … faça 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Subrotinas ( Funções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Recursividade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Bibliotecas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Estruturas de dados ( Vetores, Matrizes, Filas e Pilhas 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6" name="Google Shape;54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000" y="32385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3950" y="2888875"/>
            <a:ext cx="2330051" cy="22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repetição com teste no início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Nesse tipo de estrutura uma condição é testada antes de o ciclo de repetição começar. Caso a condição seja verdadeira, o ciclo inicia-se e só para quando a condição </a:t>
            </a:r>
            <a:r>
              <a:rPr b="1" lang="pt-BR"/>
              <a:t>NÃO </a:t>
            </a:r>
            <a:r>
              <a:rPr lang="pt-BR"/>
              <a:t>for mais verdadeira.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Portugol essa estrutura utiliza a palavra </a:t>
            </a:r>
            <a:r>
              <a:rPr b="1" lang="pt-BR">
                <a:solidFill>
                  <a:srgbClr val="FF0000"/>
                </a:solidFill>
              </a:rPr>
              <a:t>enquanto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</a:rPr>
              <a:t>i</a:t>
            </a:r>
            <a:r>
              <a:rPr lang="pt-BR" sz="1700">
                <a:solidFill>
                  <a:srgbClr val="4A86E8"/>
                </a:solidFill>
              </a:rPr>
              <a:t>nteiro </a:t>
            </a:r>
            <a:r>
              <a:rPr lang="pt-BR" sz="1700"/>
              <a:t>n = 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</a:rPr>
              <a:t>enquanto</a:t>
            </a:r>
            <a:r>
              <a:rPr lang="pt-BR" sz="1700"/>
              <a:t>(n &lt; 10){</a:t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escreva(</a:t>
            </a:r>
            <a:r>
              <a:rPr lang="pt-BR" sz="1700">
                <a:solidFill>
                  <a:srgbClr val="F1C232"/>
                </a:solidFill>
              </a:rPr>
              <a:t>"Olá Mundo\n"</a:t>
            </a:r>
            <a:r>
              <a:rPr lang="pt-BR" sz="1700"/>
              <a:t>)</a:t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n + 1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}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3" name="Google Shape;55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Laços de repetição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usar </a:t>
            </a:r>
            <a:r>
              <a:rPr b="1" lang="pt-BR"/>
              <a:t>laços de repetição</a:t>
            </a:r>
            <a:r>
              <a:rPr lang="pt-BR"/>
              <a:t> para sabermos se podemos sair de casa ou não?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endParaRPr b="1" sz="12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{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</a:t>
            </a: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inicio () {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	</a:t>
            </a:r>
            <a:r>
              <a:rPr b="1" lang="pt-BR" sz="1200">
                <a:solidFill>
                  <a:srgbClr val="4A86E8"/>
                </a:solidFill>
              </a:rPr>
              <a:t>logico</a:t>
            </a:r>
            <a:r>
              <a:rPr lang="pt-BR" sz="1200">
                <a:solidFill>
                  <a:schemeClr val="dk1"/>
                </a:solidFill>
              </a:rPr>
              <a:t> acabou_coronavirus = falso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CC0000"/>
                </a:solidFill>
              </a:rPr>
              <a:t>enquanto</a:t>
            </a:r>
            <a:r>
              <a:rPr lang="pt-BR" sz="1200">
                <a:solidFill>
                  <a:schemeClr val="dk1"/>
                </a:solidFill>
              </a:rPr>
              <a:t> (acabou_coronavirus == falso){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acabou_coronavirus = verifica_pandemia()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espera(1 dia)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r>
              <a:rPr lang="pt-BR" sz="1200">
                <a:solidFill>
                  <a:srgbClr val="999999"/>
                </a:solidFill>
              </a:rPr>
              <a:t>// fim enquanto</a:t>
            </a:r>
            <a:endParaRPr sz="1200">
              <a:solidFill>
                <a:srgbClr val="99999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“Vamos para a </a:t>
            </a:r>
            <a:r>
              <a:rPr b="1" lang="pt-BR" sz="1200">
                <a:solidFill>
                  <a:srgbClr val="BF9000"/>
                </a:solidFill>
              </a:rPr>
              <a:t>Residência</a:t>
            </a:r>
            <a:r>
              <a:rPr b="1" lang="pt-BR" sz="1200">
                <a:solidFill>
                  <a:srgbClr val="BF9000"/>
                </a:solidFill>
              </a:rPr>
              <a:t> de software!!”</a:t>
            </a:r>
            <a:r>
              <a:rPr lang="pt-BR" sz="1200">
                <a:solidFill>
                  <a:schemeClr val="dk1"/>
                </a:solidFill>
              </a:rPr>
              <a:t>)	</a:t>
            </a:r>
            <a:r>
              <a:rPr b="1" lang="pt-BR" sz="1200">
                <a:solidFill>
                  <a:srgbClr val="434343"/>
                </a:solidFill>
              </a:rPr>
              <a:t>	</a:t>
            </a:r>
            <a:endParaRPr b="1"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}</a:t>
            </a:r>
            <a:r>
              <a:rPr lang="pt-BR" sz="1200">
                <a:solidFill>
                  <a:srgbClr val="999999"/>
                </a:solidFill>
              </a:rPr>
              <a:t>// fim inicio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r>
              <a:rPr lang="pt-BR" sz="1200">
                <a:solidFill>
                  <a:srgbClr val="999999"/>
                </a:solidFill>
              </a:rPr>
              <a:t>// fim programa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9" name="Google Shape;55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Laços de repetição</a:t>
            </a:r>
            <a:endParaRPr/>
          </a:p>
        </p:txBody>
      </p:sp>
      <p:cxnSp>
        <p:nvCxnSpPr>
          <p:cNvPr id="560" name="Google Shape;560;p79"/>
          <p:cNvCxnSpPr>
            <a:endCxn id="561" idx="1"/>
          </p:cNvCxnSpPr>
          <p:nvPr/>
        </p:nvCxnSpPr>
        <p:spPr>
          <a:xfrm rot="-5400000">
            <a:off x="4855425" y="2184100"/>
            <a:ext cx="918900" cy="777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61" name="Google Shape;561;p79"/>
          <p:cNvSpPr/>
          <p:nvPr/>
        </p:nvSpPr>
        <p:spPr>
          <a:xfrm>
            <a:off x="5703525" y="1661200"/>
            <a:ext cx="1827600" cy="90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que o programa ainda está incompleto pois precisamos programar como verificar a pandemia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9"/>
          <p:cNvSpPr/>
          <p:nvPr/>
        </p:nvSpPr>
        <p:spPr>
          <a:xfrm>
            <a:off x="5649675" y="3053725"/>
            <a:ext cx="654300" cy="28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Início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9"/>
          <p:cNvSpPr/>
          <p:nvPr/>
        </p:nvSpPr>
        <p:spPr>
          <a:xfrm>
            <a:off x="6639100" y="3056475"/>
            <a:ext cx="848125" cy="263625"/>
          </a:xfrm>
          <a:prstGeom prst="flowChartManualIn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Acabou = F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9"/>
          <p:cNvSpPr/>
          <p:nvPr/>
        </p:nvSpPr>
        <p:spPr>
          <a:xfrm>
            <a:off x="6591050" y="4551975"/>
            <a:ext cx="944250" cy="303825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Vamos estudar!!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9"/>
          <p:cNvSpPr/>
          <p:nvPr/>
        </p:nvSpPr>
        <p:spPr>
          <a:xfrm>
            <a:off x="7937248" y="4531843"/>
            <a:ext cx="731100" cy="34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79"/>
          <p:cNvCxnSpPr>
            <a:stCxn id="562" idx="3"/>
            <a:endCxn id="563" idx="1"/>
          </p:cNvCxnSpPr>
          <p:nvPr/>
        </p:nvCxnSpPr>
        <p:spPr>
          <a:xfrm flipH="1" rot="10800000">
            <a:off x="6303975" y="3188275"/>
            <a:ext cx="3351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7" name="Google Shape;567;p79"/>
          <p:cNvCxnSpPr>
            <a:stCxn id="564" idx="3"/>
            <a:endCxn id="565" idx="1"/>
          </p:cNvCxnSpPr>
          <p:nvPr/>
        </p:nvCxnSpPr>
        <p:spPr>
          <a:xfrm>
            <a:off x="7535300" y="4703888"/>
            <a:ext cx="40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8" name="Google Shape;568;p79"/>
          <p:cNvCxnSpPr>
            <a:stCxn id="563" idx="2"/>
            <a:endCxn id="569" idx="0"/>
          </p:cNvCxnSpPr>
          <p:nvPr/>
        </p:nvCxnSpPr>
        <p:spPr>
          <a:xfrm>
            <a:off x="7063163" y="3320100"/>
            <a:ext cx="0" cy="39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0" name="Google Shape;570;p79"/>
          <p:cNvCxnSpPr>
            <a:stCxn id="569" idx="2"/>
            <a:endCxn id="564" idx="0"/>
          </p:cNvCxnSpPr>
          <p:nvPr/>
        </p:nvCxnSpPr>
        <p:spPr>
          <a:xfrm>
            <a:off x="7063175" y="4165760"/>
            <a:ext cx="0" cy="38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p79"/>
          <p:cNvSpPr/>
          <p:nvPr/>
        </p:nvSpPr>
        <p:spPr>
          <a:xfrm>
            <a:off x="6591057" y="3712475"/>
            <a:ext cx="944236" cy="45328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9"/>
          <p:cNvSpPr txBox="1"/>
          <p:nvPr/>
        </p:nvSpPr>
        <p:spPr>
          <a:xfrm>
            <a:off x="6707214" y="3785967"/>
            <a:ext cx="1016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acabou?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9"/>
          <p:cNvSpPr txBox="1"/>
          <p:nvPr/>
        </p:nvSpPr>
        <p:spPr>
          <a:xfrm>
            <a:off x="7020575" y="4089550"/>
            <a:ext cx="2259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9"/>
          <p:cNvSpPr/>
          <p:nvPr/>
        </p:nvSpPr>
        <p:spPr>
          <a:xfrm>
            <a:off x="7745850" y="3746063"/>
            <a:ext cx="1128300" cy="38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Espera e Verifica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79"/>
          <p:cNvCxnSpPr>
            <a:stCxn id="569" idx="3"/>
            <a:endCxn id="573" idx="1"/>
          </p:cNvCxnSpPr>
          <p:nvPr/>
        </p:nvCxnSpPr>
        <p:spPr>
          <a:xfrm>
            <a:off x="7535293" y="3939118"/>
            <a:ext cx="21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79"/>
          <p:cNvCxnSpPr>
            <a:stCxn id="573" idx="0"/>
          </p:cNvCxnSpPr>
          <p:nvPr/>
        </p:nvCxnSpPr>
        <p:spPr>
          <a:xfrm flipH="1" rot="5400000">
            <a:off x="7623150" y="3059213"/>
            <a:ext cx="286500" cy="1087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76" name="Google Shape;576;p79"/>
          <p:cNvSpPr txBox="1"/>
          <p:nvPr/>
        </p:nvSpPr>
        <p:spPr>
          <a:xfrm>
            <a:off x="7477775" y="3860950"/>
            <a:ext cx="2259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Outro exemplo</a:t>
            </a:r>
            <a:endParaRPr/>
          </a:p>
        </p:txBody>
      </p:sp>
      <p:sp>
        <p:nvSpPr>
          <p:cNvPr id="582" name="Google Shape;582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colocar condições dentro da estrutura </a:t>
            </a:r>
            <a:r>
              <a:rPr b="1" lang="pt-BR"/>
              <a:t>enquanto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r>
              <a:rPr lang="pt-BR" sz="1200"/>
              <a:t>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{	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</a:t>
            </a: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/>
              <a:t> inicio() {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</a:t>
            </a:r>
            <a:r>
              <a:rPr b="1" lang="pt-BR" sz="1200">
                <a:solidFill>
                  <a:srgbClr val="4A86E8"/>
                </a:solidFill>
              </a:rPr>
              <a:t>inteiro</a:t>
            </a:r>
            <a:r>
              <a:rPr lang="pt-BR" sz="1200"/>
              <a:t> contador = 10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</a:t>
            </a:r>
            <a:r>
              <a:rPr b="1" lang="pt-BR" sz="1200">
                <a:solidFill>
                  <a:srgbClr val="FF0000"/>
                </a:solidFill>
              </a:rPr>
              <a:t>enquanto</a:t>
            </a:r>
            <a:r>
              <a:rPr lang="pt-BR" sz="1200"/>
              <a:t> (contador &gt; 0) 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{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	limpa()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	escreva (</a:t>
            </a:r>
            <a:r>
              <a:rPr b="1" lang="pt-BR" sz="1200">
                <a:solidFill>
                  <a:srgbClr val="F1C232"/>
                </a:solidFill>
              </a:rPr>
              <a:t>"Detonação em: "</a:t>
            </a:r>
            <a:r>
              <a:rPr lang="pt-BR" sz="1200"/>
              <a:t>, contador)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  	contador = contador - 1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  	aguarde(1000) </a:t>
            </a:r>
            <a:r>
              <a:rPr lang="pt-BR" sz="1200">
                <a:solidFill>
                  <a:srgbClr val="999999"/>
                </a:solidFill>
              </a:rPr>
              <a:t>// Aguarda 1000 milisegundos (1 segundo)</a:t>
            </a:r>
            <a:endParaRPr sz="12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limpa()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	escreva (</a:t>
            </a:r>
            <a:r>
              <a:rPr b="1" lang="pt-BR" sz="1200">
                <a:solidFill>
                  <a:srgbClr val="F1C232"/>
                </a:solidFill>
              </a:rPr>
              <a:t>"Booom!\n"</a:t>
            </a:r>
            <a:r>
              <a:rPr lang="pt-BR" sz="1200"/>
              <a:t>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	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/>
              <a:t>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583" name="Google Shape;58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170" y="3115425"/>
            <a:ext cx="1977200" cy="19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0"/>
          <p:cNvCxnSpPr/>
          <p:nvPr/>
        </p:nvCxnSpPr>
        <p:spPr>
          <a:xfrm flipH="1" rot="10800000">
            <a:off x="3689900" y="2078150"/>
            <a:ext cx="640500" cy="599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585" name="Google Shape;585;p80"/>
          <p:cNvSpPr/>
          <p:nvPr/>
        </p:nvSpPr>
        <p:spPr>
          <a:xfrm>
            <a:off x="4432025" y="1549675"/>
            <a:ext cx="2114208" cy="1128168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Enquanto contador maior que zero, não explode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591" name="Google Shape;59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repetição com teste no final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Este tipo de estrutura de repetição é caracterizado por fazer o teste de controle no final do bloco de comandos. Nessa estrutura tem-se um bloco que inicia com o comando </a:t>
            </a:r>
            <a:r>
              <a:rPr b="1" lang="pt-BR">
                <a:solidFill>
                  <a:srgbClr val="FF0000"/>
                </a:solidFill>
              </a:rPr>
              <a:t>faca </a:t>
            </a:r>
            <a:r>
              <a:rPr lang="pt-BR">
                <a:solidFill>
                  <a:schemeClr val="dk1"/>
                </a:solidFill>
              </a:rPr>
              <a:t>e termina com o teste </a:t>
            </a:r>
            <a:r>
              <a:rPr b="1" lang="pt-BR">
                <a:solidFill>
                  <a:srgbClr val="FF0000"/>
                </a:solidFill>
              </a:rPr>
              <a:t>enquanto</a:t>
            </a:r>
            <a:r>
              <a:rPr b="1" lang="pt-BR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C78D8"/>
                </a:solidFill>
              </a:rPr>
              <a:t>inteiro </a:t>
            </a:r>
            <a:r>
              <a:rPr lang="pt-BR">
                <a:solidFill>
                  <a:schemeClr val="dk1"/>
                </a:solidFill>
              </a:rPr>
              <a:t>n = 0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0000"/>
                </a:solidFill>
              </a:rPr>
              <a:t>faca</a:t>
            </a:r>
            <a:r>
              <a:rPr lang="pt-BR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escreva(</a:t>
            </a:r>
            <a:r>
              <a:rPr lang="pt-BR">
                <a:solidFill>
                  <a:srgbClr val="F1C232"/>
                </a:solidFill>
              </a:rPr>
              <a:t>"Olá Mundo\n"</a:t>
            </a:r>
            <a:r>
              <a:rPr lang="pt-B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n = n + 1	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r>
              <a:rPr lang="pt-BR">
                <a:solidFill>
                  <a:srgbClr val="FF0000"/>
                </a:solidFill>
              </a:rPr>
              <a:t>enquanto</a:t>
            </a:r>
            <a:r>
              <a:rPr lang="pt-BR">
                <a:solidFill>
                  <a:schemeClr val="dk1"/>
                </a:solidFill>
              </a:rPr>
              <a:t>(n &lt; 10)</a:t>
            </a:r>
            <a:r>
              <a:rPr b="1" lang="pt-BR">
                <a:solidFill>
                  <a:srgbClr val="FF0000"/>
                </a:solidFill>
              </a:rPr>
              <a:t>	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597" name="Google Shape;597;p82"/>
          <p:cNvSpPr txBox="1"/>
          <p:nvPr>
            <p:ph idx="1" type="body"/>
          </p:nvPr>
        </p:nvSpPr>
        <p:spPr>
          <a:xfrm>
            <a:off x="249725" y="112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repetição com teste no final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0000"/>
                </a:solidFill>
              </a:rPr>
              <a:t>funcao </a:t>
            </a:r>
            <a:r>
              <a:rPr lang="pt-BR" sz="1400"/>
              <a:t>inicio(){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3C78D8"/>
                </a:solidFill>
              </a:rPr>
              <a:t>inteiro </a:t>
            </a:r>
            <a:r>
              <a:rPr lang="pt-BR" sz="1600"/>
              <a:t>controle, n, fatorial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controle = 1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fatorial = 1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escreva(</a:t>
            </a:r>
            <a:r>
              <a:rPr lang="pt-BR" sz="1600">
                <a:solidFill>
                  <a:srgbClr val="F1C232"/>
                </a:solidFill>
              </a:rPr>
              <a:t>"Digite um número para calcular o fatorial: "</a:t>
            </a:r>
            <a:r>
              <a:rPr lang="pt-BR" sz="1600"/>
              <a:t>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leia(n)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0000"/>
                </a:solidFill>
              </a:rPr>
              <a:t>faca</a:t>
            </a:r>
            <a:r>
              <a:rPr lang="pt-BR" sz="1600"/>
              <a:t>{</a:t>
            </a:r>
            <a:endParaRPr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fatorial = fatorial * controle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	controle = controle + 1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}</a:t>
            </a:r>
            <a:r>
              <a:rPr lang="pt-BR" sz="1600">
                <a:solidFill>
                  <a:srgbClr val="FF0000"/>
                </a:solidFill>
              </a:rPr>
              <a:t>enquanto</a:t>
            </a:r>
            <a:r>
              <a:rPr lang="pt-BR" sz="1600"/>
              <a:t>(controle &lt;= n)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escreva(fatorial)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874" y="354124"/>
            <a:ext cx="2855575" cy="44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604" name="Google Shape;60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Teste no início ou teste no final?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diferença entre as estruturas com teste no </a:t>
            </a:r>
            <a:r>
              <a:rPr lang="pt-BR"/>
              <a:t>início</a:t>
            </a:r>
            <a:r>
              <a:rPr lang="pt-BR"/>
              <a:t> e teste no final é que, nas estruturas com o teste no </a:t>
            </a:r>
            <a:r>
              <a:rPr lang="pt-BR"/>
              <a:t>início, o bloco de comandos pode repetir </a:t>
            </a:r>
            <a:r>
              <a:rPr b="1" lang="pt-BR"/>
              <a:t>0 ou n vezes. </a:t>
            </a:r>
            <a:r>
              <a:rPr lang="pt-BR"/>
              <a:t>Já na estrutura com o teste no final o bloco de comandos irá repetir </a:t>
            </a:r>
            <a:r>
              <a:rPr b="1" lang="pt-BR"/>
              <a:t>1 ou n vezes</a:t>
            </a:r>
            <a:r>
              <a:rPr lang="pt-BR"/>
              <a:t>, ou seja, nessa estrutura os comandos serão executados pelo menos uma vez.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 estruturas de repetição com teste no início ou no final muitas vezes terão o mesmo resultado; nesse caso, cabe ao programador escolher qual estrutura usar.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Como ficou a receita? Primeira versão</a:t>
            </a:r>
            <a:endParaRPr/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>
                <a:solidFill>
                  <a:srgbClr val="FF0000"/>
                </a:solidFill>
              </a:rPr>
              <a:t>Receita da vovó</a:t>
            </a:r>
            <a:r>
              <a:rPr lang="pt-BR" sz="1500"/>
              <a:t>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</a:t>
            </a:r>
            <a:r>
              <a:rPr lang="pt-BR" sz="1500">
                <a:solidFill>
                  <a:srgbClr val="999999"/>
                </a:solidFill>
              </a:rPr>
              <a:t>// Ingredientes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Açúcar = 2 xícaras;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Farinha = 2,5 xícaras;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Ovos = 4;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Óleo = 0,5 xícaras;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Fermento = 1 colher;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</a:t>
            </a:r>
            <a:r>
              <a:rPr lang="pt-BR" sz="1500">
                <a:solidFill>
                  <a:srgbClr val="999999"/>
                </a:solidFill>
              </a:rPr>
              <a:t>//Modo de preparo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Misturar os ingredientes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Colocar no forno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Assar por 1 hora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}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/>
              <a:t>	</a:t>
            </a:r>
            <a:endParaRPr sz="1200"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500" y="1509788"/>
            <a:ext cx="2701775" cy="27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610" name="Google Shape;610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repetição com variável de controle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Essa estrutura deve ser utilizada sempre que se conhece o </a:t>
            </a:r>
            <a:r>
              <a:rPr lang="pt-BR"/>
              <a:t>início</a:t>
            </a:r>
            <a:r>
              <a:rPr lang="pt-BR"/>
              <a:t> e o final das repetições, ou seja, sempre que se sabe quantas vezes o bloco irá se repetir antes de a execução acontecer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Nessa estrutura precisamos de uma variável para </a:t>
            </a:r>
            <a:r>
              <a:rPr b="1" lang="pt-BR"/>
              <a:t>controlar as repetições</a:t>
            </a:r>
            <a:r>
              <a:rPr lang="pt-BR"/>
              <a:t>, um valor para marcar o </a:t>
            </a:r>
            <a:r>
              <a:rPr b="1" lang="pt-BR"/>
              <a:t>início</a:t>
            </a:r>
            <a:r>
              <a:rPr b="1" lang="pt-BR"/>
              <a:t> da contagem</a:t>
            </a:r>
            <a:r>
              <a:rPr lang="pt-BR"/>
              <a:t>, outro valor para marcar o </a:t>
            </a:r>
            <a:r>
              <a:rPr b="1" lang="pt-BR"/>
              <a:t>final da contagem de repetições</a:t>
            </a:r>
            <a:r>
              <a:rPr lang="pt-BR"/>
              <a:t> e ainda podemos controlar como ocorre essa contagem se será de 1 em 1, de 2 em 2, de 3 em 3, e assim por diante.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616" name="Google Shape;61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Estrutura de repetição com variável de controle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0000"/>
                </a:solidFill>
              </a:rPr>
              <a:t>programa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{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</a:t>
            </a:r>
            <a:r>
              <a:rPr lang="pt-BR">
                <a:solidFill>
                  <a:srgbClr val="FF0000"/>
                </a:solidFill>
              </a:rPr>
              <a:t>funcao </a:t>
            </a:r>
            <a:r>
              <a:rPr lang="pt-BR"/>
              <a:t>inicio()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</a:t>
            </a:r>
            <a:r>
              <a:rPr lang="pt-BR">
                <a:solidFill>
                  <a:srgbClr val="6D9EEB"/>
                </a:solidFill>
              </a:rPr>
              <a:t>inteiro</a:t>
            </a:r>
            <a:r>
              <a:rPr lang="pt-BR"/>
              <a:t> contador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</a:t>
            </a:r>
            <a:r>
              <a:rPr lang="pt-BR">
                <a:solidFill>
                  <a:srgbClr val="FF0000"/>
                </a:solidFill>
              </a:rPr>
              <a:t>para</a:t>
            </a:r>
            <a:r>
              <a:rPr lang="pt-BR"/>
              <a:t>(contador = 1; contador &lt;= 10; contador++){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	escreva(</a:t>
            </a:r>
            <a:r>
              <a:rPr lang="pt-BR">
                <a:solidFill>
                  <a:srgbClr val="F1C232"/>
                </a:solidFill>
              </a:rPr>
              <a:t>"Olá mundo!!!\n"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Além do </a:t>
            </a:r>
            <a:r>
              <a:rPr b="1" lang="pt-BR"/>
              <a:t>enquanto, </a:t>
            </a:r>
            <a:r>
              <a:rPr lang="pt-BR"/>
              <a:t>temos o </a:t>
            </a:r>
            <a:r>
              <a:rPr b="1" lang="pt-BR"/>
              <a:t>para… até … faça</a:t>
            </a:r>
            <a:endParaRPr b="1"/>
          </a:p>
        </p:txBody>
      </p:sp>
      <p:sp>
        <p:nvSpPr>
          <p:cNvPr id="622" name="Google Shape;62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Imagine que queremos saber a tabuada de um número.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Quais são os requisitos?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Escolher um número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Multiplicar o número escolhido por 1 até 10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Então </a:t>
            </a:r>
            <a:r>
              <a:rPr b="1" lang="pt-BR"/>
              <a:t>para </a:t>
            </a:r>
            <a:r>
              <a:rPr lang="pt-BR"/>
              <a:t>1 </a:t>
            </a:r>
            <a:r>
              <a:rPr b="1" lang="pt-BR"/>
              <a:t>até </a:t>
            </a:r>
            <a:r>
              <a:rPr lang="pt-BR"/>
              <a:t>10 </a:t>
            </a:r>
            <a:r>
              <a:rPr b="1" lang="pt-BR"/>
              <a:t>multiplique </a:t>
            </a:r>
            <a:r>
              <a:rPr lang="pt-BR"/>
              <a:t>o número escolhido.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23" name="Google Shape;623;p86"/>
          <p:cNvSpPr txBox="1"/>
          <p:nvPr/>
        </p:nvSpPr>
        <p:spPr>
          <a:xfrm>
            <a:off x="2677350" y="4381950"/>
            <a:ext cx="378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 fica o código?? </a:t>
            </a:r>
            <a:endParaRPr b="1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4" name="Google Shape;6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63" y="2716625"/>
            <a:ext cx="1731075" cy="1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Tabuada usando laços de repetição</a:t>
            </a:r>
            <a:endParaRPr/>
          </a:p>
        </p:txBody>
      </p:sp>
      <p:sp>
        <p:nvSpPr>
          <p:cNvPr id="630" name="Google Shape;63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rgbClr val="FF0000"/>
                </a:solidFill>
              </a:rPr>
              <a:t>programa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</a:t>
            </a:r>
            <a:r>
              <a:rPr b="1" lang="pt-BR" sz="1100">
                <a:solidFill>
                  <a:srgbClr val="FF0000"/>
                </a:solidFill>
              </a:rPr>
              <a:t>funcao</a:t>
            </a:r>
            <a:r>
              <a:rPr lang="pt-BR" sz="1100">
                <a:solidFill>
                  <a:schemeClr val="dk1"/>
                </a:solidFill>
              </a:rPr>
              <a:t> inicio()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r>
              <a:rPr b="1" lang="pt-BR" sz="1100">
                <a:solidFill>
                  <a:srgbClr val="4A86E8"/>
                </a:solidFill>
              </a:rPr>
              <a:t>inteiro</a:t>
            </a:r>
            <a:r>
              <a:rPr lang="pt-BR" sz="1100">
                <a:solidFill>
                  <a:schemeClr val="dk1"/>
                </a:solidFill>
              </a:rPr>
              <a:t> numero, resultado, contador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escreva(</a:t>
            </a:r>
            <a:r>
              <a:rPr b="1" lang="pt-BR" sz="1100">
                <a:solidFill>
                  <a:srgbClr val="F1C232"/>
                </a:solidFill>
              </a:rPr>
              <a:t>"Informe um número para ver sua tabuada: "</a:t>
            </a:r>
            <a:r>
              <a:rPr lang="pt-B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leia(numero)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limpa()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r>
              <a:rPr b="1" lang="pt-BR" sz="1100">
                <a:solidFill>
                  <a:schemeClr val="dk1"/>
                </a:solidFill>
              </a:rPr>
              <a:t>para</a:t>
            </a:r>
            <a:r>
              <a:rPr lang="pt-BR" sz="1100">
                <a:solidFill>
                  <a:schemeClr val="dk1"/>
                </a:solidFill>
              </a:rPr>
              <a:t> (contador = </a:t>
            </a:r>
            <a:r>
              <a:rPr lang="pt-BR" sz="1100">
                <a:solidFill>
                  <a:srgbClr val="4A86E8"/>
                </a:solidFill>
              </a:rPr>
              <a:t>1</a:t>
            </a:r>
            <a:r>
              <a:rPr lang="pt-BR" sz="1100">
                <a:solidFill>
                  <a:schemeClr val="dk1"/>
                </a:solidFill>
              </a:rPr>
              <a:t>; contador &lt;= </a:t>
            </a:r>
            <a:r>
              <a:rPr lang="pt-BR" sz="1100">
                <a:solidFill>
                  <a:srgbClr val="4A86E8"/>
                </a:solidFill>
              </a:rPr>
              <a:t>10</a:t>
            </a:r>
            <a:r>
              <a:rPr lang="pt-BR" sz="1100">
                <a:solidFill>
                  <a:schemeClr val="dk1"/>
                </a:solidFill>
              </a:rPr>
              <a:t>; contador++)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resultado = numero * contador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escreva (numero, </a:t>
            </a:r>
            <a:r>
              <a:rPr b="1" lang="pt-BR" sz="1100">
                <a:solidFill>
                  <a:srgbClr val="F1C232"/>
                </a:solidFill>
              </a:rPr>
              <a:t>" X "</a:t>
            </a:r>
            <a:r>
              <a:rPr lang="pt-BR" sz="1100">
                <a:solidFill>
                  <a:schemeClr val="dk1"/>
                </a:solidFill>
              </a:rPr>
              <a:t>, contador, </a:t>
            </a:r>
            <a:r>
              <a:rPr b="1" lang="pt-BR" sz="1100">
                <a:solidFill>
                  <a:srgbClr val="F1C232"/>
                </a:solidFill>
              </a:rPr>
              <a:t>" = "</a:t>
            </a:r>
            <a:r>
              <a:rPr lang="pt-BR" sz="1100">
                <a:solidFill>
                  <a:schemeClr val="dk1"/>
                </a:solidFill>
              </a:rPr>
              <a:t>, resultado , </a:t>
            </a:r>
            <a:r>
              <a:rPr b="1" lang="pt-BR" sz="1100">
                <a:solidFill>
                  <a:srgbClr val="F1C232"/>
                </a:solidFill>
              </a:rPr>
              <a:t>"\n"</a:t>
            </a:r>
            <a:r>
              <a:rPr lang="pt-BR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</p:txBody>
      </p:sp>
      <p:cxnSp>
        <p:nvCxnSpPr>
          <p:cNvPr id="631" name="Google Shape;631;p87"/>
          <p:cNvCxnSpPr/>
          <p:nvPr/>
        </p:nvCxnSpPr>
        <p:spPr>
          <a:xfrm flipH="1" rot="10800000">
            <a:off x="4823800" y="2670525"/>
            <a:ext cx="1467000" cy="74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32" name="Google Shape;632;p87"/>
          <p:cNvSpPr/>
          <p:nvPr/>
        </p:nvSpPr>
        <p:spPr>
          <a:xfrm flipH="1">
            <a:off x="6337750" y="1288225"/>
            <a:ext cx="2303700" cy="1382400"/>
          </a:xfrm>
          <a:prstGeom prst="flowChartMagneticTape">
            <a:avLst/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Note que ao usar o “</a:t>
            </a:r>
            <a:r>
              <a:rPr b="1" i="0" lang="pt-BR" sz="11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para</a:t>
            </a:r>
            <a:r>
              <a:rPr b="0" i="0" lang="pt-BR" sz="11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” temos uma estrutura facilitada para intervalos de repetição</a:t>
            </a:r>
            <a:endParaRPr b="0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33" name="Google Shape;633;p87"/>
          <p:cNvCxnSpPr/>
          <p:nvPr/>
        </p:nvCxnSpPr>
        <p:spPr>
          <a:xfrm flipH="1" rot="10800000">
            <a:off x="6503050" y="3197775"/>
            <a:ext cx="14670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34" name="Google Shape;634;p87"/>
          <p:cNvSpPr txBox="1"/>
          <p:nvPr/>
        </p:nvSpPr>
        <p:spPr>
          <a:xfrm>
            <a:off x="6315000" y="2746325"/>
            <a:ext cx="35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7"/>
          <p:cNvSpPr txBox="1"/>
          <p:nvPr/>
        </p:nvSpPr>
        <p:spPr>
          <a:xfrm>
            <a:off x="7762800" y="2746325"/>
            <a:ext cx="35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0328" y="3006625"/>
            <a:ext cx="313840" cy="3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5128" y="3006625"/>
            <a:ext cx="313840" cy="3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028" y="3006625"/>
            <a:ext cx="313840" cy="3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928" y="3006625"/>
            <a:ext cx="313840" cy="3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7"/>
          <p:cNvSpPr txBox="1"/>
          <p:nvPr/>
        </p:nvSpPr>
        <p:spPr>
          <a:xfrm>
            <a:off x="6553975" y="3488550"/>
            <a:ext cx="3138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646" name="Google Shape;646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Exemplo no Portugol algoritmo </a:t>
            </a:r>
            <a:r>
              <a:rPr lang="pt-BR" sz="1200"/>
              <a:t>distância</a:t>
            </a:r>
            <a:r>
              <a:rPr lang="pt-BR" sz="1200"/>
              <a:t> percorrida carro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Sobre laços de repetição</a:t>
            </a:r>
            <a:endParaRPr/>
          </a:p>
        </p:txBody>
      </p:sp>
      <p:sp>
        <p:nvSpPr>
          <p:cNvPr id="652" name="Google Shape;65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 uma ação se repete em um algoritmo, em vez de escrevê-la várias vezes, em certos casos podemos resumir anotando uma vez só e solicitando que ela se repita, usando umas das </a:t>
            </a:r>
            <a:r>
              <a:rPr b="1" lang="pt-BR"/>
              <a:t>estruturas de repetição.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pedir que uma ação ( ou um conjunto de ações )  seja executada um número definido ou indefinido de vezes, ou enquanto um estado permanecer ou até que um estado seja atingido.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Fora do Portugol, essas estruturas são denominadas do inglês , </a:t>
            </a:r>
            <a:r>
              <a:rPr b="1" lang="pt-BR"/>
              <a:t>while</a:t>
            </a:r>
            <a:r>
              <a:rPr lang="pt-BR"/>
              <a:t> ( enquanto ) </a:t>
            </a:r>
            <a:r>
              <a:rPr b="1" lang="pt-BR"/>
              <a:t>Do While </a:t>
            </a:r>
            <a:r>
              <a:rPr lang="pt-BR"/>
              <a:t>(faca enquanto)</a:t>
            </a:r>
            <a:r>
              <a:rPr lang="pt-BR"/>
              <a:t> </a:t>
            </a:r>
            <a:r>
              <a:rPr b="1" lang="pt-BR"/>
              <a:t>for</a:t>
            </a:r>
            <a:r>
              <a:rPr lang="pt-BR"/>
              <a:t> ( para )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Voltando ao caso do coronavírus</a:t>
            </a:r>
            <a:endParaRPr/>
          </a:p>
        </p:txBody>
      </p:sp>
      <p:sp>
        <p:nvSpPr>
          <p:cNvPr id="658" name="Google Shape;65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Lembra do código que verificava se já podíamos retornar às aulas?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endParaRPr b="1" sz="12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{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</a:t>
            </a: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inicio () {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	</a:t>
            </a:r>
            <a:r>
              <a:rPr b="1" lang="pt-BR" sz="1200">
                <a:solidFill>
                  <a:srgbClr val="4A86E8"/>
                </a:solidFill>
              </a:rPr>
              <a:t>logico</a:t>
            </a:r>
            <a:r>
              <a:rPr lang="pt-BR" sz="1200">
                <a:solidFill>
                  <a:schemeClr val="dk1"/>
                </a:solidFill>
              </a:rPr>
              <a:t> acabou_coronavirus = falso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CC0000"/>
                </a:solidFill>
              </a:rPr>
              <a:t>enquanto</a:t>
            </a:r>
            <a:r>
              <a:rPr lang="pt-BR" sz="1200">
                <a:solidFill>
                  <a:schemeClr val="dk1"/>
                </a:solidFill>
              </a:rPr>
              <a:t> (acabou_coronavirus == falso){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acabou_coronavirus = verifica_pandemia()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“Vamos para a Residencia de software!!”</a:t>
            </a:r>
            <a:r>
              <a:rPr lang="pt-BR" sz="1200">
                <a:solidFill>
                  <a:schemeClr val="dk1"/>
                </a:solidFill>
              </a:rPr>
              <a:t>)	</a:t>
            </a:r>
            <a:r>
              <a:rPr b="1" lang="pt-BR" sz="1200">
                <a:solidFill>
                  <a:srgbClr val="434343"/>
                </a:solidFill>
              </a:rPr>
              <a:t>	</a:t>
            </a:r>
            <a:endParaRPr b="1"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}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659" name="Google Shape;659;p90"/>
          <p:cNvCxnSpPr>
            <a:endCxn id="660" idx="1"/>
          </p:cNvCxnSpPr>
          <p:nvPr/>
        </p:nvCxnSpPr>
        <p:spPr>
          <a:xfrm flipH="1" rot="10800000">
            <a:off x="5190650" y="2059625"/>
            <a:ext cx="989100" cy="88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60" name="Google Shape;660;p90"/>
          <p:cNvSpPr/>
          <p:nvPr/>
        </p:nvSpPr>
        <p:spPr>
          <a:xfrm>
            <a:off x="6179750" y="1607525"/>
            <a:ext cx="1827600" cy="90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Ficou faltando programarmos como verificaremos se o coronavírus já está contido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Voltando ao caso do coronavírus</a:t>
            </a:r>
            <a:endParaRPr/>
          </a:p>
        </p:txBody>
      </p:sp>
      <p:sp>
        <p:nvSpPr>
          <p:cNvPr id="666" name="Google Shape;66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escrever a execução da subrotina ( ou função, ou método ) abaixo do programa início. A lógica é semelhante à função </a:t>
            </a:r>
            <a:r>
              <a:rPr b="1" lang="pt-BR"/>
              <a:t>inicio</a:t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000">
                <a:solidFill>
                  <a:srgbClr val="FF0000"/>
                </a:solidFill>
              </a:rPr>
              <a:t>programa</a:t>
            </a:r>
            <a:endParaRPr b="1" sz="10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{ 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</a:t>
            </a:r>
            <a:r>
              <a:rPr b="1" lang="pt-BR" sz="1000">
                <a:solidFill>
                  <a:srgbClr val="FF0000"/>
                </a:solidFill>
              </a:rPr>
              <a:t>funcao</a:t>
            </a:r>
            <a:r>
              <a:rPr lang="pt-BR" sz="1000">
                <a:solidFill>
                  <a:schemeClr val="dk1"/>
                </a:solidFill>
              </a:rPr>
              <a:t> inicio () 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	</a:t>
            </a:r>
            <a:r>
              <a:rPr b="1" lang="pt-BR" sz="1000">
                <a:solidFill>
                  <a:srgbClr val="4A86E8"/>
                </a:solidFill>
              </a:rPr>
              <a:t>logico</a:t>
            </a:r>
            <a:r>
              <a:rPr lang="pt-BR" sz="1000">
                <a:solidFill>
                  <a:schemeClr val="dk1"/>
                </a:solidFill>
              </a:rPr>
              <a:t> acabou_coronavirus = falso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	inteiro dias_parados = 0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000">
                <a:solidFill>
                  <a:srgbClr val="CC0000"/>
                </a:solidFill>
              </a:rPr>
              <a:t>enquanto</a:t>
            </a:r>
            <a:r>
              <a:rPr lang="pt-BR" sz="1000">
                <a:solidFill>
                  <a:schemeClr val="dk1"/>
                </a:solidFill>
              </a:rPr>
              <a:t> (acabou_coronavirus == falso){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acabou_coronavirus = verifica_pandemia(</a:t>
            </a:r>
            <a:r>
              <a:rPr lang="pt-BR" sz="1000">
                <a:solidFill>
                  <a:srgbClr val="434343"/>
                </a:solidFill>
              </a:rPr>
              <a:t>dias_parados</a:t>
            </a:r>
            <a:r>
              <a:rPr lang="pt-BR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dias_parados ++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escreva(</a:t>
            </a:r>
            <a:r>
              <a:rPr b="1" lang="pt-BR" sz="1000">
                <a:solidFill>
                  <a:srgbClr val="BF9000"/>
                </a:solidFill>
              </a:rPr>
              <a:t>“Vamos para a Residencia de software!!”</a:t>
            </a:r>
            <a:r>
              <a:rPr lang="pt-BR" sz="1000">
                <a:solidFill>
                  <a:schemeClr val="dk1"/>
                </a:solidFill>
              </a:rPr>
              <a:t>)	</a:t>
            </a:r>
            <a:r>
              <a:rPr b="1" lang="pt-BR" sz="1000">
                <a:solidFill>
                  <a:srgbClr val="434343"/>
                </a:solidFill>
              </a:rPr>
              <a:t>	</a:t>
            </a:r>
            <a:endParaRPr b="1" sz="1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}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</a:t>
            </a:r>
            <a:r>
              <a:rPr b="1" lang="pt-BR" sz="1000">
                <a:solidFill>
                  <a:srgbClr val="FF0000"/>
                </a:solidFill>
              </a:rPr>
              <a:t>funcao</a:t>
            </a:r>
            <a:r>
              <a:rPr lang="pt-BR" sz="1000">
                <a:solidFill>
                  <a:schemeClr val="dk1"/>
                </a:solidFill>
              </a:rPr>
              <a:t> </a:t>
            </a:r>
            <a:r>
              <a:rPr b="1" lang="pt-BR" sz="1000">
                <a:solidFill>
                  <a:srgbClr val="4A86E8"/>
                </a:solidFill>
              </a:rPr>
              <a:t>logico</a:t>
            </a:r>
            <a:r>
              <a:rPr lang="pt-BR" sz="1000">
                <a:solidFill>
                  <a:schemeClr val="dk1"/>
                </a:solidFill>
              </a:rPr>
              <a:t> verifica_pandemia(</a:t>
            </a:r>
            <a:r>
              <a:rPr b="1" lang="pt-BR" sz="1000">
                <a:solidFill>
                  <a:srgbClr val="4A86E8"/>
                </a:solidFill>
              </a:rPr>
              <a:t>inteiro</a:t>
            </a:r>
            <a:r>
              <a:rPr lang="pt-BR" sz="1000">
                <a:solidFill>
                  <a:schemeClr val="dk1"/>
                </a:solidFill>
              </a:rPr>
              <a:t> dias_parados){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	se(dias_parados&gt;15){ 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	</a:t>
            </a:r>
            <a:r>
              <a:rPr b="1" lang="pt-BR" sz="1000">
                <a:solidFill>
                  <a:srgbClr val="FF0000"/>
                </a:solidFill>
              </a:rPr>
              <a:t>retorne</a:t>
            </a:r>
            <a:r>
              <a:rPr lang="pt-BR" sz="1000">
                <a:solidFill>
                  <a:schemeClr val="dk1"/>
                </a:solidFill>
              </a:rPr>
              <a:t> verdadeiro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 }</a:t>
            </a:r>
            <a:endParaRPr sz="10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000">
                <a:solidFill>
                  <a:srgbClr val="FF0000"/>
                </a:solidFill>
              </a:rPr>
              <a:t>retorne</a:t>
            </a:r>
            <a:r>
              <a:rPr lang="pt-BR" sz="1000">
                <a:solidFill>
                  <a:schemeClr val="dk1"/>
                </a:solidFill>
              </a:rPr>
              <a:t> falso</a:t>
            </a:r>
            <a:endParaRPr sz="1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Laços de repetição</a:t>
            </a:r>
            <a:endParaRPr/>
          </a:p>
        </p:txBody>
      </p:sp>
      <p:sp>
        <p:nvSpPr>
          <p:cNvPr id="672" name="Google Shape;67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Laços de repetição com teste no </a:t>
            </a:r>
            <a:r>
              <a:rPr lang="pt-BR"/>
              <a:t>início</a:t>
            </a:r>
            <a:r>
              <a:rPr lang="pt-BR"/>
              <a:t> ou no fim </a:t>
            </a:r>
            <a:r>
              <a:rPr lang="pt-BR">
                <a:solidFill>
                  <a:srgbClr val="FF0000"/>
                </a:solidFill>
              </a:rPr>
              <a:t>enquanto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lang="pt-BR">
                <a:solidFill>
                  <a:srgbClr val="FF0000"/>
                </a:solidFill>
              </a:rPr>
              <a:t>faca enquanto </a:t>
            </a:r>
            <a:r>
              <a:rPr lang="pt-BR">
                <a:solidFill>
                  <a:schemeClr val="dk1"/>
                </a:solidFill>
              </a:rPr>
              <a:t>devem ser utilizados quando não se conhece de antemão o número de vezes que determinado bloco de comandos deve ser executado. Já as estruturas de repetição com variável de controle </a:t>
            </a:r>
            <a:r>
              <a:rPr lang="pt-BR">
                <a:solidFill>
                  <a:srgbClr val="FF0000"/>
                </a:solidFill>
              </a:rPr>
              <a:t>para ate faça </a:t>
            </a:r>
            <a:r>
              <a:rPr lang="pt-BR">
                <a:solidFill>
                  <a:schemeClr val="dk1"/>
                </a:solidFill>
              </a:rPr>
              <a:t>devem ser usadas sempre que se sabe quantas repetições serão feitas, em outras palavras, somente quando se conhece o </a:t>
            </a:r>
            <a:r>
              <a:rPr lang="pt-BR">
                <a:solidFill>
                  <a:schemeClr val="dk1"/>
                </a:solidFill>
              </a:rPr>
              <a:t>início</a:t>
            </a:r>
            <a:r>
              <a:rPr lang="pt-BR">
                <a:solidFill>
                  <a:schemeClr val="dk1"/>
                </a:solidFill>
              </a:rPr>
              <a:t> e o final das repetições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Funções</a:t>
            </a:r>
            <a:endParaRPr/>
          </a:p>
        </p:txBody>
      </p:sp>
      <p:sp>
        <p:nvSpPr>
          <p:cNvPr id="678" name="Google Shape;67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: Sequência de instruções executadas somente quando chamadas por um programa em execução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Devem executar </a:t>
            </a:r>
            <a:r>
              <a:rPr b="1" lang="pt-BR"/>
              <a:t>uma tarefa</a:t>
            </a:r>
            <a:r>
              <a:rPr lang="pt-BR"/>
              <a:t> específica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programa </a:t>
            </a:r>
            <a:r>
              <a:rPr b="1" lang="pt-BR"/>
              <a:t>pode conter diversas funções</a:t>
            </a:r>
            <a:r>
              <a:rPr lang="pt-BR"/>
              <a:t>, além da função principal </a:t>
            </a:r>
            <a:r>
              <a:rPr b="1" lang="pt-BR"/>
              <a:t>início()</a:t>
            </a:r>
            <a:r>
              <a:rPr lang="pt-BR"/>
              <a:t> , que é </a:t>
            </a:r>
            <a:r>
              <a:rPr b="1" lang="pt-BR"/>
              <a:t>obrigatória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funções executam </a:t>
            </a:r>
            <a:r>
              <a:rPr b="1" lang="pt-BR"/>
              <a:t>somente</a:t>
            </a:r>
            <a:r>
              <a:rPr lang="pt-BR"/>
              <a:t> quando chamadas à partir da função inicio()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Após a execução, o fluxo retorna ao ponto </a:t>
            </a:r>
            <a:r>
              <a:rPr b="1" lang="pt-BR"/>
              <a:t>imediatamente após</a:t>
            </a:r>
            <a:r>
              <a:rPr lang="pt-BR"/>
              <a:t> o da chamada da função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função pode ( ou não) </a:t>
            </a:r>
            <a:r>
              <a:rPr b="1" lang="pt-BR"/>
              <a:t>retornar um valor</a:t>
            </a:r>
            <a:r>
              <a:rPr lang="pt-BR"/>
              <a:t> ao bloco que a chamou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função pode ( ou não ) </a:t>
            </a:r>
            <a:r>
              <a:rPr b="1" lang="pt-BR"/>
              <a:t>necessitar de um ou mais argumentos</a:t>
            </a:r>
            <a:r>
              <a:rPr lang="pt-BR"/>
              <a:t> ao ser chamada</a:t>
            </a:r>
            <a:endParaRPr/>
          </a:p>
        </p:txBody>
      </p:sp>
      <p:sp>
        <p:nvSpPr>
          <p:cNvPr id="679" name="Google Shape;679;p93"/>
          <p:cNvSpPr txBox="1"/>
          <p:nvPr/>
        </p:nvSpPr>
        <p:spPr>
          <a:xfrm>
            <a:off x="311700" y="3962825"/>
            <a:ext cx="34416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Vamos olhar uma etapa de cada vez … 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80" name="Google Shape;68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775" y="3917650"/>
            <a:ext cx="24721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Como ficou a receita? Versão com a turma</a:t>
            </a:r>
            <a:endParaRPr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1152475"/>
            <a:ext cx="410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>
                <a:solidFill>
                  <a:srgbClr val="FF0000"/>
                </a:solidFill>
              </a:rPr>
              <a:t>Receita da vovó</a:t>
            </a:r>
            <a:r>
              <a:rPr lang="pt-BR" sz="1500"/>
              <a:t>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</a:t>
            </a:r>
            <a:r>
              <a:rPr lang="pt-BR" sz="1500">
                <a:solidFill>
                  <a:srgbClr val="999999"/>
                </a:solidFill>
              </a:rPr>
              <a:t>// Ingredientes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Açúcar = 2 xícaras;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Farinha = 2,5 xícaras;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Manteiga = 4 colheres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Ovos = 4;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Leite = 0,5 L;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Fermento = 1 colher chá;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	Chocolate em pó = 5 colheres de sopa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00"/>
              <a:t>}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/>
              <a:t>	</a:t>
            </a:r>
            <a:endParaRPr sz="1200"/>
          </a:p>
        </p:txBody>
      </p:sp>
      <p:sp>
        <p:nvSpPr>
          <p:cNvPr id="145" name="Google Shape;145;p31"/>
          <p:cNvSpPr txBox="1"/>
          <p:nvPr/>
        </p:nvSpPr>
        <p:spPr>
          <a:xfrm>
            <a:off x="4419600" y="1381125"/>
            <a:ext cx="4467300" cy="10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99999"/>
                </a:solidFill>
              </a:rPr>
              <a:t>//Modo de preparo</a:t>
            </a:r>
            <a:endParaRPr sz="15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Pré aquecer o forno a 220ºC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Pegar Liquidificador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Ovos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Manteiga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Açucar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Ligar o Liquidificador e Bater até ficar homogêneo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Desligar o Liquidificador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Leite 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Farinha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Chocolate em pó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 Ligar o Liquidificador e bater até ficar homogêneo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Desligar liquidificador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fermento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Bater a mistura a mão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Pegar Forma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Untar Forma com Manteiga e farinha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colocar a mistura na forma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abrir o forno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inserir a forma no forno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fechar o forno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ajustar a temperatura 180ºC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esperar 40 min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abrir o forno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verificar se o bolo está pronto com o garfo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se estiver pronto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retirar forma do forno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fechar a porta do forno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desligar o forno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comer o bolo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fim</a:t>
            </a:r>
            <a:endParaRPr sz="1300">
              <a:solidFill>
                <a:srgbClr val="99999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</a:pPr>
            <a:r>
              <a:rPr lang="pt-BR" sz="1300">
                <a:solidFill>
                  <a:srgbClr val="999999"/>
                </a:solidFill>
              </a:rPr>
              <a:t>senão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fechar a porta do forno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deixar mais 5 min</a:t>
            </a:r>
            <a:endParaRPr sz="1300">
              <a:solidFill>
                <a:srgbClr val="999999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</a:pPr>
            <a:r>
              <a:rPr lang="pt-BR" sz="1300">
                <a:solidFill>
                  <a:srgbClr val="999999"/>
                </a:solidFill>
              </a:rPr>
              <a:t>verificar se o bolo está pronto</a:t>
            </a:r>
            <a:endParaRPr sz="1300">
              <a:solidFill>
                <a:srgbClr val="99999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99999"/>
                </a:solidFill>
              </a:rPr>
              <a:t>	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500">
                <a:solidFill>
                  <a:srgbClr val="999999"/>
                </a:solidFill>
              </a:rPr>
              <a:t>	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	Misturar os ingredientes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500">
                <a:solidFill>
                  <a:schemeClr val="dk2"/>
                </a:solidFill>
              </a:rPr>
              <a:t>Colocar no forno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500">
                <a:solidFill>
                  <a:schemeClr val="dk2"/>
                </a:solidFill>
              </a:rPr>
              <a:t>	Assar por 1 hora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uma Função</a:t>
            </a:r>
            <a:endParaRPr/>
          </a:p>
        </p:txBody>
      </p:sp>
      <p:sp>
        <p:nvSpPr>
          <p:cNvPr id="686" name="Google Shape;68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</a:rPr>
              <a:t>funcao </a:t>
            </a:r>
            <a:r>
              <a:rPr lang="pt-BR" sz="2000"/>
              <a:t>nomeDaFuncao(){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		escreva(</a:t>
            </a:r>
            <a:r>
              <a:rPr lang="pt-BR" sz="2000">
                <a:solidFill>
                  <a:srgbClr val="F1C232"/>
                </a:solidFill>
              </a:rPr>
              <a:t>"Olá Mundo!"</a:t>
            </a:r>
            <a:r>
              <a:rPr lang="pt-BR" sz="2000"/>
              <a:t>)	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FF0000"/>
                </a:solidFill>
              </a:rPr>
              <a:t>funcao </a:t>
            </a:r>
            <a:r>
              <a:rPr lang="pt-BR" sz="2000">
                <a:solidFill>
                  <a:srgbClr val="3C78D8"/>
                </a:solidFill>
              </a:rPr>
              <a:t>inteiro </a:t>
            </a:r>
            <a:r>
              <a:rPr lang="pt-BR" sz="2000"/>
              <a:t>somar(</a:t>
            </a:r>
            <a:r>
              <a:rPr lang="pt-BR" sz="2000">
                <a:solidFill>
                  <a:srgbClr val="3C78D8"/>
                </a:solidFill>
              </a:rPr>
              <a:t>inteiro</a:t>
            </a:r>
            <a:r>
              <a:rPr lang="pt-BR" sz="2000"/>
              <a:t> n1, </a:t>
            </a:r>
            <a:r>
              <a:rPr lang="pt-BR" sz="2000">
                <a:solidFill>
                  <a:srgbClr val="3C78D8"/>
                </a:solidFill>
              </a:rPr>
              <a:t>inteiro </a:t>
            </a:r>
            <a:r>
              <a:rPr lang="pt-BR" sz="2000"/>
              <a:t>n2){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		//Corpo da função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		</a:t>
            </a:r>
            <a:r>
              <a:rPr lang="pt-BR" sz="2000">
                <a:solidFill>
                  <a:srgbClr val="3C78D8"/>
                </a:solidFill>
              </a:rPr>
              <a:t>inteiro </a:t>
            </a:r>
            <a:r>
              <a:rPr lang="pt-BR" sz="2000">
                <a:solidFill>
                  <a:schemeClr val="dk1"/>
                </a:solidFill>
              </a:rPr>
              <a:t>resutado = n1 + n2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		</a:t>
            </a:r>
            <a:r>
              <a:rPr lang="pt-BR" sz="2000">
                <a:solidFill>
                  <a:srgbClr val="FF0000"/>
                </a:solidFill>
              </a:rPr>
              <a:t>retorne </a:t>
            </a:r>
            <a:r>
              <a:rPr lang="pt-BR" sz="2000"/>
              <a:t>resultado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5"/>
          <p:cNvSpPr/>
          <p:nvPr/>
        </p:nvSpPr>
        <p:spPr>
          <a:xfrm>
            <a:off x="1213000" y="3761500"/>
            <a:ext cx="1457400" cy="64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5"/>
          <p:cNvSpPr/>
          <p:nvPr/>
        </p:nvSpPr>
        <p:spPr>
          <a:xfrm>
            <a:off x="1213000" y="2722925"/>
            <a:ext cx="1457400" cy="57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5"/>
          <p:cNvSpPr/>
          <p:nvPr/>
        </p:nvSpPr>
        <p:spPr>
          <a:xfrm>
            <a:off x="1213000" y="1884725"/>
            <a:ext cx="1457400" cy="57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Mais alguns exemplos - Repetição de código</a:t>
            </a:r>
            <a:endParaRPr/>
          </a:p>
        </p:txBody>
      </p:sp>
      <p:sp>
        <p:nvSpPr>
          <p:cNvPr id="695" name="Google Shape;69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r>
              <a:rPr lang="pt-BR" sz="1200">
                <a:solidFill>
                  <a:schemeClr val="dk1"/>
                </a:solidFill>
              </a:rPr>
              <a:t> {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inicio(){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4A86E8"/>
                </a:solidFill>
              </a:rPr>
              <a:t>inteiro</a:t>
            </a:r>
            <a:r>
              <a:rPr lang="pt-BR" sz="1200">
                <a:solidFill>
                  <a:schemeClr val="dk1"/>
                </a:solidFill>
              </a:rPr>
              <a:t> 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             	</a:t>
            </a: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(i=0; i&lt;20; i++)</a:t>
            </a:r>
            <a:endParaRPr sz="12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“*”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escreva(“\n”)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escreva(“Numeros entre 1 e 5\n”)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(i=0; i&lt;10; i++)</a:t>
            </a:r>
            <a:endParaRPr sz="12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“*”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escreva(“\n”)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(i=1; i&lt;=5; i++)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escreva(i,</a:t>
            </a:r>
            <a:r>
              <a:rPr b="1" lang="pt-BR" sz="1200">
                <a:solidFill>
                  <a:srgbClr val="BF9000"/>
                </a:solidFill>
              </a:rPr>
              <a:t>“\n”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(i=0;i&lt;20;i++)</a:t>
            </a:r>
            <a:endParaRPr sz="12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“*”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“\n”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696" name="Google Shape;696;p95"/>
          <p:cNvSpPr txBox="1"/>
          <p:nvPr/>
        </p:nvSpPr>
        <p:spPr>
          <a:xfrm>
            <a:off x="6271375" y="2842175"/>
            <a:ext cx="24918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Numeros entre 1 e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*********************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95"/>
          <p:cNvSpPr/>
          <p:nvPr/>
        </p:nvSpPr>
        <p:spPr>
          <a:xfrm>
            <a:off x="3203750" y="1152475"/>
            <a:ext cx="3670800" cy="1468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o código repetido. Se tivermos que consertar, teremos que fazer o mesmo ajuste várias vezes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087" y="2983000"/>
            <a:ext cx="1945726" cy="17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r>
              <a:rPr lang="pt-BR" sz="1200">
                <a:solidFill>
                  <a:schemeClr val="dk1"/>
                </a:solidFill>
              </a:rPr>
              <a:t> {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inicio(){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4A86E8"/>
                </a:solidFill>
              </a:rPr>
              <a:t>inteiro</a:t>
            </a:r>
            <a:r>
              <a:rPr lang="pt-BR" sz="1200">
                <a:solidFill>
                  <a:schemeClr val="dk1"/>
                </a:solidFill>
              </a:rPr>
              <a:t> i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             	</a:t>
            </a:r>
            <a:r>
              <a:rPr lang="pt-BR" sz="1200">
                <a:solidFill>
                  <a:srgbClr val="000000"/>
                </a:solidFill>
              </a:rPr>
              <a:t>escreve_linha()</a:t>
            </a:r>
            <a:endParaRPr sz="1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escreva(“Numeros entre 1 e 5\n”)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escreve_linha()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(i=1; i&lt;=5; i++)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escreva(i,</a:t>
            </a:r>
            <a:r>
              <a:rPr b="1" lang="pt-BR" sz="1200">
                <a:solidFill>
                  <a:srgbClr val="BF9000"/>
                </a:solidFill>
              </a:rPr>
              <a:t>“\n”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escreve_linha()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escreve_linha(){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</a:t>
            </a:r>
            <a:r>
              <a:rPr b="1" lang="pt-BR" sz="1200">
                <a:solidFill>
                  <a:srgbClr val="FF0000"/>
                </a:solidFill>
              </a:rPr>
              <a:t>para</a:t>
            </a:r>
            <a:r>
              <a:rPr lang="pt-BR" sz="1200">
                <a:solidFill>
                  <a:schemeClr val="dk1"/>
                </a:solidFill>
              </a:rPr>
              <a:t>(i=0; i&lt;20; i++)</a:t>
            </a:r>
            <a:endParaRPr sz="12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“*”</a:t>
            </a:r>
            <a:r>
              <a:rPr lang="pt-BR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escreva(“\n”)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704" name="Google Shape;70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Mais alguns exemplos - Repetição de código</a:t>
            </a:r>
            <a:endParaRPr/>
          </a:p>
        </p:txBody>
      </p:sp>
      <p:sp>
        <p:nvSpPr>
          <p:cNvPr id="705" name="Google Shape;705;p96"/>
          <p:cNvSpPr txBox="1"/>
          <p:nvPr/>
        </p:nvSpPr>
        <p:spPr>
          <a:xfrm>
            <a:off x="5400300" y="2936200"/>
            <a:ext cx="24918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Numeros entre 1 e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*********************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6"/>
          <p:cNvSpPr/>
          <p:nvPr/>
        </p:nvSpPr>
        <p:spPr>
          <a:xfrm>
            <a:off x="3584750" y="1076275"/>
            <a:ext cx="3670800" cy="1468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 a diferença ao encapsularmos esse código repetido em uma função =D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626" y="2936200"/>
            <a:ext cx="1823233" cy="14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Mais alguns exemplos - Recursividade</a:t>
            </a:r>
            <a:endParaRPr/>
          </a:p>
        </p:txBody>
      </p:sp>
      <p:sp>
        <p:nvSpPr>
          <p:cNvPr id="713" name="Google Shape;713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Podemos também fazer a função chamar ela mesma para resolvermos problemas chamados </a:t>
            </a:r>
            <a:r>
              <a:rPr b="1" lang="pt-BR"/>
              <a:t>recursivos</a:t>
            </a:r>
            <a:r>
              <a:rPr lang="pt-BR"/>
              <a:t>.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2400"/>
              <a:t>Mas o que é recursão? </a:t>
            </a:r>
            <a:endParaRPr sz="2400"/>
          </a:p>
        </p:txBody>
      </p:sp>
      <p:pic>
        <p:nvPicPr>
          <p:cNvPr id="714" name="Google Shape;71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550" y="2571750"/>
            <a:ext cx="2404900" cy="24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Recursividade</a:t>
            </a:r>
            <a:endParaRPr/>
          </a:p>
        </p:txBody>
      </p:sp>
      <p:sp>
        <p:nvSpPr>
          <p:cNvPr id="720" name="Google Shape;720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Recursão é a definição de algo a partir dele mesmo</a:t>
            </a:r>
            <a:endParaRPr/>
          </a:p>
        </p:txBody>
      </p:sp>
      <p:pic>
        <p:nvPicPr>
          <p:cNvPr id="721" name="Google Shape;72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775" y="1824375"/>
            <a:ext cx="1938325" cy="29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8"/>
          <p:cNvSpPr/>
          <p:nvPr/>
        </p:nvSpPr>
        <p:spPr>
          <a:xfrm>
            <a:off x="4198375" y="3024475"/>
            <a:ext cx="12237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98"/>
          <p:cNvSpPr txBox="1"/>
          <p:nvPr/>
        </p:nvSpPr>
        <p:spPr>
          <a:xfrm>
            <a:off x="5438775" y="2974150"/>
            <a:ext cx="2765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Visualmente, recursão pode ser comparada ao efeito Droste!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24" name="Google Shape;7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513" y="3801275"/>
            <a:ext cx="1342225" cy="1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Recursividade</a:t>
            </a:r>
            <a:endParaRPr/>
          </a:p>
        </p:txBody>
      </p:sp>
      <p:sp>
        <p:nvSpPr>
          <p:cNvPr id="730" name="Google Shape;73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Matemática e Ciência da Computação, uma classe de métodos tem comportamento recursivo quando eles podem ser definidos por duas propriedades: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caso base simples ( ou vários casos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conjunto de regras que reduz todos os outros casos para o caso base</a:t>
            </a:r>
            <a:endParaRPr/>
          </a:p>
        </p:txBody>
      </p:sp>
      <p:sp>
        <p:nvSpPr>
          <p:cNvPr id="731" name="Google Shape;731;p99"/>
          <p:cNvSpPr txBox="1"/>
          <p:nvPr/>
        </p:nvSpPr>
        <p:spPr>
          <a:xfrm>
            <a:off x="2213700" y="3025775"/>
            <a:ext cx="47166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Exemplo : Fatorial de um número inteiro positivo!!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                 5  * (fatorial de 4)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5! = 5 * 4 * 3 * 2 * 1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2" name="Google Shape;732;p99"/>
          <p:cNvSpPr txBox="1"/>
          <p:nvPr/>
        </p:nvSpPr>
        <p:spPr>
          <a:xfrm>
            <a:off x="4138150" y="3470725"/>
            <a:ext cx="778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372" y="3568738"/>
            <a:ext cx="2303927" cy="14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Fatorial Recursivo</a:t>
            </a:r>
            <a:endParaRPr/>
          </a:p>
        </p:txBody>
      </p:sp>
      <p:sp>
        <p:nvSpPr>
          <p:cNvPr id="739" name="Google Shape;73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0000"/>
                </a:solidFill>
              </a:rPr>
              <a:t>programa</a:t>
            </a:r>
            <a:r>
              <a:rPr lang="pt-BR">
                <a:solidFill>
                  <a:schemeClr val="dk1"/>
                </a:solidFill>
              </a:rPr>
              <a:t> 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>
                <a:solidFill>
                  <a:srgbClr val="FF0000"/>
                </a:solidFill>
              </a:rPr>
              <a:t>funcao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>
                <a:solidFill>
                  <a:srgbClr val="3C78D8"/>
                </a:solidFill>
              </a:rPr>
              <a:t>inteiro </a:t>
            </a:r>
            <a:r>
              <a:rPr lang="pt-BR">
                <a:solidFill>
                  <a:schemeClr val="dk1"/>
                </a:solidFill>
              </a:rPr>
              <a:t>fatorial(inteiro n){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	se(n == 0){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		retorne 1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} senao {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rgbClr val="FF0000"/>
                </a:solidFill>
              </a:rPr>
              <a:t>retorne 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>
                <a:solidFill>
                  <a:schemeClr val="dk1"/>
                </a:solidFill>
              </a:rPr>
              <a:t>n * fatorial( n - 1 )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40" name="Google Shape;740;p100"/>
          <p:cNvSpPr txBox="1"/>
          <p:nvPr/>
        </p:nvSpPr>
        <p:spPr>
          <a:xfrm>
            <a:off x="4458925" y="1113525"/>
            <a:ext cx="4632000" cy="3416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 :  4 fatorial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fatorial(4) -&gt; 4 * 3* 2 *1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retorne 4 * fatorial(3)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n =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retorne 3 * fatorial(2)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n =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retorne 2 * fatorial(1)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n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retorne 1 * fatorial(0)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retorne 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Passos para escrever uma função recursiva</a:t>
            </a:r>
            <a:endParaRPr/>
          </a:p>
        </p:txBody>
      </p:sp>
      <p:sp>
        <p:nvSpPr>
          <p:cNvPr id="746" name="Google Shape;746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Escreva um protótipo da função recursiva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Escreva um comentário que descreve o que a função deve fazer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Determine o caso base ( pode haver mais de um ) e a solução desse caso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Determine qual é o problema menor do que o atual a ser resolvido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Use a solução do problema menor para resolver o problema maior.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Voltando ao coronavírus parte 3 ...</a:t>
            </a:r>
            <a:endParaRPr/>
          </a:p>
        </p:txBody>
      </p:sp>
      <p:sp>
        <p:nvSpPr>
          <p:cNvPr id="752" name="Google Shape;75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Voltando ao código da quarentena do coronavírus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FF0000"/>
                </a:solidFill>
              </a:rPr>
              <a:t>programa</a:t>
            </a:r>
            <a:endParaRPr b="1" sz="12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{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</a:t>
            </a:r>
            <a:r>
              <a:rPr b="1" lang="pt-BR" sz="1200">
                <a:solidFill>
                  <a:srgbClr val="FF0000"/>
                </a:solidFill>
              </a:rPr>
              <a:t>funcao</a:t>
            </a:r>
            <a:r>
              <a:rPr lang="pt-BR" sz="1200">
                <a:solidFill>
                  <a:schemeClr val="dk1"/>
                </a:solidFill>
              </a:rPr>
              <a:t> inicio () {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	</a:t>
            </a:r>
            <a:r>
              <a:rPr b="1" lang="pt-BR" sz="1200">
                <a:solidFill>
                  <a:srgbClr val="4A86E8"/>
                </a:solidFill>
              </a:rPr>
              <a:t>logico</a:t>
            </a:r>
            <a:r>
              <a:rPr lang="pt-BR" sz="1200">
                <a:solidFill>
                  <a:schemeClr val="dk1"/>
                </a:solidFill>
              </a:rPr>
              <a:t> acabou_coronavirus = falso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200">
                <a:solidFill>
                  <a:srgbClr val="CC0000"/>
                </a:solidFill>
              </a:rPr>
              <a:t>enquanto</a:t>
            </a:r>
            <a:r>
              <a:rPr lang="pt-BR" sz="1200">
                <a:solidFill>
                  <a:schemeClr val="dk1"/>
                </a:solidFill>
              </a:rPr>
              <a:t> (acabou_coronavirus == falso){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acabou_coronavirus = verifica_pandemia()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escreva(</a:t>
            </a:r>
            <a:r>
              <a:rPr b="1" lang="pt-BR" sz="1200">
                <a:solidFill>
                  <a:srgbClr val="BF9000"/>
                </a:solidFill>
              </a:rPr>
              <a:t>“Vamos para a Residencia de software!!”</a:t>
            </a:r>
            <a:r>
              <a:rPr lang="pt-BR" sz="1200">
                <a:solidFill>
                  <a:schemeClr val="dk1"/>
                </a:solidFill>
              </a:rPr>
              <a:t>)	</a:t>
            </a:r>
            <a:r>
              <a:rPr b="1" lang="pt-BR" sz="1200">
                <a:solidFill>
                  <a:srgbClr val="434343"/>
                </a:solidFill>
              </a:rPr>
              <a:t>	</a:t>
            </a:r>
            <a:endParaRPr b="1"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	}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53" name="Google Shape;753;p102"/>
          <p:cNvSpPr txBox="1"/>
          <p:nvPr/>
        </p:nvSpPr>
        <p:spPr>
          <a:xfrm>
            <a:off x="2274750" y="4066250"/>
            <a:ext cx="4594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Além do método/função/subrotina verifica_pandemia , temos mais alguma outra função?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Funções de bibliotecas</a:t>
            </a:r>
            <a:endParaRPr/>
          </a:p>
        </p:txBody>
      </p:sp>
      <p:sp>
        <p:nvSpPr>
          <p:cNvPr id="759" name="Google Shape;75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Nós vimos várias funções como </a:t>
            </a:r>
            <a:r>
              <a:rPr b="1" lang="pt-BR"/>
              <a:t>escreva(), leia(), limpa().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Estas funções são métodos padrões já disponíveis em qualquer programa do PortugolStudio. Além dessas funções, podemos adicionar outras funções através da importação de bibliotecas.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pt-BR" sz="1300">
                <a:solidFill>
                  <a:srgbClr val="FF0000"/>
                </a:solidFill>
              </a:rPr>
              <a:t>programa</a:t>
            </a:r>
            <a:endParaRPr b="1" sz="13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{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</a:t>
            </a:r>
            <a:r>
              <a:rPr b="1" lang="pt-BR" sz="1300">
                <a:solidFill>
                  <a:srgbClr val="FF0000"/>
                </a:solidFill>
              </a:rPr>
              <a:t>inclua</a:t>
            </a:r>
            <a:r>
              <a:rPr lang="pt-BR" sz="1300"/>
              <a:t> </a:t>
            </a:r>
            <a:r>
              <a:rPr b="1" lang="pt-BR" sz="1300">
                <a:solidFill>
                  <a:srgbClr val="FF0000"/>
                </a:solidFill>
              </a:rPr>
              <a:t>biblioteca</a:t>
            </a:r>
            <a:r>
              <a:rPr lang="pt-BR" sz="1300"/>
              <a:t> Matematica --&gt; mat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</a:t>
            </a:r>
            <a:r>
              <a:rPr b="1" lang="pt-BR" sz="1300">
                <a:solidFill>
                  <a:srgbClr val="FF0000"/>
                </a:solidFill>
              </a:rPr>
              <a:t>funcao</a:t>
            </a:r>
            <a:r>
              <a:rPr lang="pt-BR" sz="1300"/>
              <a:t> inicio()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{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	</a:t>
            </a:r>
            <a:r>
              <a:rPr b="1" lang="pt-BR" sz="1300">
                <a:solidFill>
                  <a:srgbClr val="4A86E8"/>
                </a:solidFill>
              </a:rPr>
              <a:t>real</a:t>
            </a:r>
            <a:r>
              <a:rPr lang="pt-BR" sz="1300"/>
              <a:t> numero = 4.0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	</a:t>
            </a:r>
            <a:r>
              <a:rPr b="1" lang="pt-BR" sz="1300">
                <a:solidFill>
                  <a:srgbClr val="4A86E8"/>
                </a:solidFill>
              </a:rPr>
              <a:t>real</a:t>
            </a:r>
            <a:r>
              <a:rPr lang="pt-BR" sz="1300"/>
              <a:t> raiz = mat.raiz(numero, 2.0) // Obtém a raíz quadrada do número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	escreva(</a:t>
            </a:r>
            <a:r>
              <a:rPr b="1" lang="pt-BR" sz="1300">
                <a:solidFill>
                  <a:srgbClr val="BF9000"/>
                </a:solidFill>
              </a:rPr>
              <a:t>"A raíz quadrada de "</a:t>
            </a:r>
            <a:r>
              <a:rPr lang="pt-BR" sz="1300"/>
              <a:t>, numero , </a:t>
            </a:r>
            <a:r>
              <a:rPr b="1" lang="pt-BR" sz="1300">
                <a:solidFill>
                  <a:srgbClr val="F1C232"/>
                </a:solidFill>
              </a:rPr>
              <a:t>" é: "</a:t>
            </a:r>
            <a:r>
              <a:rPr lang="pt-BR" sz="1300"/>
              <a:t>, raiz,</a:t>
            </a:r>
            <a:r>
              <a:rPr b="1" lang="pt-BR" sz="1300">
                <a:solidFill>
                  <a:srgbClr val="BF9000"/>
                </a:solidFill>
              </a:rPr>
              <a:t> "\n"</a:t>
            </a:r>
            <a:r>
              <a:rPr lang="pt-BR" sz="1300"/>
              <a:t>)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	}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300"/>
              <a:t>}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151" name="Google Shape;151;p32"/>
          <p:cNvSpPr txBox="1"/>
          <p:nvPr/>
        </p:nvSpPr>
        <p:spPr>
          <a:xfrm>
            <a:off x="224925" y="1216025"/>
            <a:ext cx="2354700" cy="3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Algoritmo AtravessarRua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Olhar para a direita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Olhar para a esquerda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 estiver vindo carro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Não 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Senão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Fim-Se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Fim-Algoritmo</a:t>
            </a:r>
            <a:endParaRPr sz="1000"/>
          </a:p>
        </p:txBody>
      </p:sp>
      <p:sp>
        <p:nvSpPr>
          <p:cNvPr id="152" name="Google Shape;152;p32"/>
          <p:cNvSpPr txBox="1"/>
          <p:nvPr/>
        </p:nvSpPr>
        <p:spPr>
          <a:xfrm>
            <a:off x="2994025" y="1216025"/>
            <a:ext cx="2701800" cy="3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Algoritmo AtravessarRua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Olhar para a esquerda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Olhar para a direita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 não estiver vindo carro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Senão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Não 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Fim-Se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Fim-Algoritmo</a:t>
            </a:r>
            <a:endParaRPr sz="1000"/>
          </a:p>
        </p:txBody>
      </p:sp>
      <p:sp>
        <p:nvSpPr>
          <p:cNvPr id="153" name="Google Shape;153;p32"/>
          <p:cNvSpPr txBox="1"/>
          <p:nvPr/>
        </p:nvSpPr>
        <p:spPr>
          <a:xfrm>
            <a:off x="6217200" y="1216025"/>
            <a:ext cx="2615100" cy="3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Algoritmo AtravessarRua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 estiver vindo carro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Olhar para direita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Senão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	Olhar para esquerda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	Fim-Se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	Não Atravesse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2"/>
                </a:solidFill>
              </a:rPr>
              <a:t>Fim-Algoritmo</a:t>
            </a:r>
            <a:endParaRPr sz="1000"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50" y="39263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300" y="39263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4000" y="4047850"/>
            <a:ext cx="451174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Retrospectiva : Como estamos?</a:t>
            </a:r>
            <a:endParaRPr/>
          </a:p>
        </p:txBody>
      </p:sp>
      <p:sp>
        <p:nvSpPr>
          <p:cNvPr id="765" name="Google Shape;765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Até aqui, já vimos	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Valores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Como nos organizamos como turma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Valores em trabalho em equipe e desenvolvimento de software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Conteúdo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algoritmo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que é um programa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Qual ferramenta utilizaremos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pt-BR">
                <a:solidFill>
                  <a:srgbClr val="434343"/>
                </a:solidFill>
              </a:rPr>
              <a:t>Operações de entrada e saída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pt-BR">
                <a:solidFill>
                  <a:srgbClr val="434343"/>
                </a:solidFill>
              </a:rPr>
              <a:t>O que são variáveis e constantes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pt-BR">
                <a:solidFill>
                  <a:srgbClr val="000000"/>
                </a:solidFill>
              </a:rPr>
              <a:t>Desvios condicionais ( se e senão 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pt-BR">
                <a:solidFill>
                  <a:srgbClr val="000000"/>
                </a:solidFill>
              </a:rPr>
              <a:t>Operadores lógicos ( E, OU … 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pt-BR">
                <a:solidFill>
                  <a:srgbClr val="000000"/>
                </a:solidFill>
              </a:rPr>
              <a:t>Funções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Recursividade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6" name="Google Shape;76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900" y="2887400"/>
            <a:ext cx="2256100" cy="22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Retrospectiva : O que iremos aprender?</a:t>
            </a:r>
            <a:endParaRPr/>
          </a:p>
        </p:txBody>
      </p:sp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Estruturas de dados ( Vetores, Matrizes, Filas e Pilhas 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3" name="Google Shape;77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1152" y="2041100"/>
            <a:ext cx="1982849" cy="31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2025" y="2333925"/>
            <a:ext cx="3739950" cy="21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 de Dados</a:t>
            </a:r>
            <a:endParaRPr/>
          </a:p>
        </p:txBody>
      </p:sp>
      <p:sp>
        <p:nvSpPr>
          <p:cNvPr id="780" name="Google Shape;780;p106"/>
          <p:cNvSpPr txBox="1"/>
          <p:nvPr>
            <p:ph idx="1" type="body"/>
          </p:nvPr>
        </p:nvSpPr>
        <p:spPr>
          <a:xfrm>
            <a:off x="394475" y="11317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“Estrutura de dados é o ramo da computação que estuda os diversos mecanismos de organização de dados para atender aos diferentes requisitos de processamento.” - </a:t>
            </a:r>
            <a:r>
              <a:rPr lang="pt-BR" sz="105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b="1" lang="pt-BR" sz="1050">
                <a:solidFill>
                  <a:srgbClr val="52565A"/>
                </a:solidFill>
                <a:highlight>
                  <a:srgbClr val="FFFFFF"/>
                </a:highlight>
              </a:rPr>
              <a:t>RICARTE</a:t>
            </a:r>
            <a:r>
              <a:rPr lang="pt-BR" sz="1050">
                <a:solidFill>
                  <a:srgbClr val="3C4043"/>
                </a:solidFill>
                <a:highlight>
                  <a:srgbClr val="FFFFFF"/>
                </a:highlight>
              </a:rPr>
              <a:t>, </a:t>
            </a:r>
            <a:r>
              <a:rPr b="1" lang="pt-BR" sz="1050">
                <a:solidFill>
                  <a:srgbClr val="52565A"/>
                </a:solidFill>
                <a:highlight>
                  <a:srgbClr val="FFFFFF"/>
                </a:highlight>
              </a:rPr>
              <a:t>IVAN LUIZ MARQUES ( UNICAMP 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81" name="Google Shape;78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750" y="2762375"/>
            <a:ext cx="2171651" cy="21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50" y="3311700"/>
            <a:ext cx="1776821" cy="8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4513" y="2866700"/>
            <a:ext cx="1300475" cy="18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1950" y="2866700"/>
            <a:ext cx="2355838" cy="16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Estruturas de dados : Conceitos</a:t>
            </a:r>
            <a:endParaRPr/>
          </a:p>
        </p:txBody>
      </p:sp>
      <p:sp>
        <p:nvSpPr>
          <p:cNvPr id="790" name="Google Shape;790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Uma estrutura de dados pode ser dividia em dois pilares fundamentais : </a:t>
            </a:r>
            <a:r>
              <a:rPr b="1" lang="pt-BR">
                <a:solidFill>
                  <a:srgbClr val="4A86E8"/>
                </a:solidFill>
              </a:rPr>
              <a:t>dado</a:t>
            </a:r>
            <a:r>
              <a:rPr lang="pt-BR"/>
              <a:t> e </a:t>
            </a:r>
            <a:r>
              <a:rPr b="1" lang="pt-BR">
                <a:solidFill>
                  <a:srgbClr val="FF9900"/>
                </a:solidFill>
              </a:rPr>
              <a:t>estrutura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91" name="Google Shape;791;p107"/>
          <p:cNvSpPr/>
          <p:nvPr/>
        </p:nvSpPr>
        <p:spPr>
          <a:xfrm>
            <a:off x="689125" y="2571750"/>
            <a:ext cx="2447400" cy="2158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 são qualquer sequência de um ou mais símbolos que tenham significado por ato(s) específico(s) de interpretação.</a:t>
            </a:r>
            <a:endParaRPr b="0" i="0" sz="1400" u="none" cap="none" strike="noStrike">
              <a:solidFill>
                <a:srgbClr val="000000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07"/>
          <p:cNvSpPr/>
          <p:nvPr/>
        </p:nvSpPr>
        <p:spPr>
          <a:xfrm>
            <a:off x="6048575" y="2571750"/>
            <a:ext cx="2447400" cy="2158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ESTRUTURA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estrutural responsável por carregar as informações dentro de uma estrutura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8850" y="2107630"/>
            <a:ext cx="2447399" cy="1506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107"/>
          <p:cNvGrpSpPr/>
          <p:nvPr/>
        </p:nvGrpSpPr>
        <p:grpSpPr>
          <a:xfrm>
            <a:off x="3508350" y="3425550"/>
            <a:ext cx="2193900" cy="1717975"/>
            <a:chOff x="3508350" y="3425550"/>
            <a:chExt cx="2193900" cy="1717975"/>
          </a:xfrm>
        </p:grpSpPr>
        <p:pic>
          <p:nvPicPr>
            <p:cNvPr id="795" name="Google Shape;795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1425" y="3425550"/>
              <a:ext cx="1674300" cy="1717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107"/>
            <p:cNvSpPr/>
            <p:nvPr/>
          </p:nvSpPr>
          <p:spPr>
            <a:xfrm>
              <a:off x="3508350" y="4895125"/>
              <a:ext cx="2193900" cy="24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Estruturas de dados : Conceitos</a:t>
            </a:r>
            <a:endParaRPr/>
          </a:p>
        </p:txBody>
      </p:sp>
      <p:sp>
        <p:nvSpPr>
          <p:cNvPr id="802" name="Google Shape;802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Uma estrutura de dados pode ser dividia em dois pilares fundamentais : </a:t>
            </a:r>
            <a:r>
              <a:rPr b="1" lang="pt-BR">
                <a:solidFill>
                  <a:srgbClr val="4A86E8"/>
                </a:solidFill>
              </a:rPr>
              <a:t>dado</a:t>
            </a:r>
            <a:r>
              <a:rPr lang="pt-BR"/>
              <a:t> e </a:t>
            </a:r>
            <a:r>
              <a:rPr b="1" lang="pt-BR">
                <a:solidFill>
                  <a:srgbClr val="FF9900"/>
                </a:solidFill>
              </a:rPr>
              <a:t>estrutura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03" name="Google Shape;803;p108"/>
          <p:cNvSpPr/>
          <p:nvPr/>
        </p:nvSpPr>
        <p:spPr>
          <a:xfrm>
            <a:off x="689125" y="2571750"/>
            <a:ext cx="2447400" cy="2158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dados 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Inteiro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flutuante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08"/>
          <p:cNvSpPr/>
          <p:nvPr/>
        </p:nvSpPr>
        <p:spPr>
          <a:xfrm>
            <a:off x="6048575" y="2571750"/>
            <a:ext cx="2447400" cy="2158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ESTRUTURA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estruturas: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Pilhas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8850" y="2107630"/>
            <a:ext cx="2447399" cy="1506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108"/>
          <p:cNvGrpSpPr/>
          <p:nvPr/>
        </p:nvGrpSpPr>
        <p:grpSpPr>
          <a:xfrm>
            <a:off x="3508350" y="3425550"/>
            <a:ext cx="2193900" cy="1717975"/>
            <a:chOff x="3508350" y="3425550"/>
            <a:chExt cx="2193900" cy="1717975"/>
          </a:xfrm>
        </p:grpSpPr>
        <p:pic>
          <p:nvPicPr>
            <p:cNvPr id="807" name="Google Shape;807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1425" y="3425550"/>
              <a:ext cx="1674300" cy="1717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108"/>
            <p:cNvSpPr/>
            <p:nvPr/>
          </p:nvSpPr>
          <p:spPr>
            <a:xfrm>
              <a:off x="3508350" y="4895125"/>
              <a:ext cx="2193900" cy="24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Principais tipos de estruturas de dados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4" name="Google Shape;814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Vetores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Unidimensionais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Bidimensionais ( Matrizes )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Pilhas </a:t>
            </a:r>
            <a:r>
              <a:rPr lang="pt-BR" sz="1200">
                <a:solidFill>
                  <a:srgbClr val="FF0000"/>
                </a:solidFill>
              </a:rPr>
              <a:t>(não estudaremos agora)</a:t>
            </a:r>
            <a:endParaRPr sz="12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Filas  </a:t>
            </a:r>
            <a:r>
              <a:rPr lang="pt-BR" sz="1200">
                <a:solidFill>
                  <a:srgbClr val="FF0000"/>
                </a:solidFill>
              </a:rPr>
              <a:t>(não estudaremos agora)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15" name="Google Shape;81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750" y="2762375"/>
            <a:ext cx="2171651" cy="21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50" y="3311700"/>
            <a:ext cx="1776821" cy="8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4513" y="2866700"/>
            <a:ext cx="1300475" cy="18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1950" y="2866700"/>
            <a:ext cx="2355838" cy="16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24" name="Google Shape;82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30" name="Google Shape;83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11"/>
          <p:cNvSpPr txBox="1"/>
          <p:nvPr/>
        </p:nvSpPr>
        <p:spPr>
          <a:xfrm>
            <a:off x="5987925" y="1428750"/>
            <a:ext cx="2150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2" name="Google Shape;832;p111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38" name="Google Shape;83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12"/>
          <p:cNvSpPr txBox="1"/>
          <p:nvPr/>
        </p:nvSpPr>
        <p:spPr>
          <a:xfrm>
            <a:off x="5987925" y="1428750"/>
            <a:ext cx="2150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0" name="Google Shape;840;p112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46" name="Google Shape;84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13"/>
          <p:cNvSpPr txBox="1"/>
          <p:nvPr/>
        </p:nvSpPr>
        <p:spPr>
          <a:xfrm>
            <a:off x="5987925" y="1428750"/>
            <a:ext cx="2150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8" name="Google Shape;848;p113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Fluxograma - Outra forma de representação</a:t>
            </a:r>
            <a:endParaRPr/>
          </a:p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forma universal de representação, pois se utiliza de figuras geométricas para ilustrar passos a serem seguidos para a resolução de problemas</a:t>
            </a:r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2030975" y="2127800"/>
            <a:ext cx="1379400" cy="40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33"/>
          <p:cNvCxnSpPr/>
          <p:nvPr/>
        </p:nvCxnSpPr>
        <p:spPr>
          <a:xfrm>
            <a:off x="2720675" y="2658550"/>
            <a:ext cx="0" cy="53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33"/>
          <p:cNvSpPr/>
          <p:nvPr/>
        </p:nvSpPr>
        <p:spPr>
          <a:xfrm>
            <a:off x="2030975" y="3227413"/>
            <a:ext cx="1379400" cy="31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2030975" y="3649900"/>
            <a:ext cx="1379400" cy="311475"/>
          </a:xfrm>
          <a:prstGeom prst="flowChartManualIn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3"/>
          <p:cNvSpPr/>
          <p:nvPr/>
        </p:nvSpPr>
        <p:spPr>
          <a:xfrm>
            <a:off x="1919725" y="4148650"/>
            <a:ext cx="1490650" cy="311400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1975350" y="4616850"/>
            <a:ext cx="1379400" cy="406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3699575" y="21784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 o início ou fim do algoritmo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3699575" y="27118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 o sentido do fluxo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3699575" y="3245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 cálculos e atribuições de valores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3699575" y="3626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 a entrada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699575" y="41215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 a saída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3775775" y="46168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Tomada de decisão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54" name="Google Shape;85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4"/>
          <p:cNvSpPr txBox="1"/>
          <p:nvPr/>
        </p:nvSpPr>
        <p:spPr>
          <a:xfrm>
            <a:off x="5987925" y="1428750"/>
            <a:ext cx="2150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6" name="Google Shape;856;p114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62" name="Google Shape;86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15"/>
          <p:cNvSpPr txBox="1"/>
          <p:nvPr/>
        </p:nvSpPr>
        <p:spPr>
          <a:xfrm>
            <a:off x="5987925" y="1428750"/>
            <a:ext cx="2150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4" name="Google Shape;864;p115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70" name="Google Shape;87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6"/>
          <p:cNvSpPr txBox="1"/>
          <p:nvPr/>
        </p:nvSpPr>
        <p:spPr>
          <a:xfrm>
            <a:off x="5987925" y="1428750"/>
            <a:ext cx="2053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2" name="Google Shape;872;p116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73" name="Google Shape;873;p116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74" name="Google Shape;874;p116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75" name="Google Shape;875;p116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81" name="Google Shape;88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7"/>
          <p:cNvSpPr txBox="1"/>
          <p:nvPr/>
        </p:nvSpPr>
        <p:spPr>
          <a:xfrm>
            <a:off x="5987925" y="1428750"/>
            <a:ext cx="2053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83" name="Google Shape;883;p117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84" name="Google Shape;884;p117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85" name="Google Shape;885;p117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inteiro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86" name="Google Shape;886;p117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892" name="Google Shape;89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8"/>
          <p:cNvSpPr txBox="1"/>
          <p:nvPr/>
        </p:nvSpPr>
        <p:spPr>
          <a:xfrm>
            <a:off x="5987925" y="1428750"/>
            <a:ext cx="2053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4" name="Google Shape;894;p118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5" name="Google Shape;895;p118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6" name="Google Shape;896;p118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inteiro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meuVetor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7" name="Google Shape;897;p118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903" name="Google Shape;90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9"/>
          <p:cNvSpPr txBox="1"/>
          <p:nvPr/>
        </p:nvSpPr>
        <p:spPr>
          <a:xfrm>
            <a:off x="5987925" y="1428750"/>
            <a:ext cx="221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5" name="Google Shape;905;p119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06" name="Google Shape;906;p119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07" name="Google Shape;907;p119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inteiro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</a:rPr>
                        <a:t>meuVetor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08" name="Google Shape;908;p119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914" name="Google Shape;91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20"/>
          <p:cNvSpPr txBox="1"/>
          <p:nvPr/>
        </p:nvSpPr>
        <p:spPr>
          <a:xfrm>
            <a:off x="5987925" y="1428750"/>
            <a:ext cx="2316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6" name="Google Shape;916;p120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17" name="Google Shape;917;p120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18" name="Google Shape;918;p120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meuVetor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9" name="Google Shape;919;p120"/>
          <p:cNvSpPr txBox="1"/>
          <p:nvPr/>
        </p:nvSpPr>
        <p:spPr>
          <a:xfrm>
            <a:off x="6885000" y="3802350"/>
            <a:ext cx="194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inteiro meuVetor[5];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20"/>
          <p:cNvSpPr txBox="1"/>
          <p:nvPr/>
        </p:nvSpPr>
        <p:spPr>
          <a:xfrm>
            <a:off x="311700" y="3305450"/>
            <a:ext cx="240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0         1            2           3            4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926" name="Google Shape;92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1"/>
          <p:cNvSpPr txBox="1"/>
          <p:nvPr/>
        </p:nvSpPr>
        <p:spPr>
          <a:xfrm>
            <a:off x="5987925" y="1428750"/>
            <a:ext cx="2244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8" name="Google Shape;928;p121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29" name="Google Shape;929;p121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30" name="Google Shape;930;p121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meuVetor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1" name="Google Shape;931;p121"/>
          <p:cNvSpPr txBox="1"/>
          <p:nvPr/>
        </p:nvSpPr>
        <p:spPr>
          <a:xfrm>
            <a:off x="6885000" y="3802350"/>
            <a:ext cx="194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inteiro meuVetor[5];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21"/>
          <p:cNvSpPr txBox="1"/>
          <p:nvPr/>
        </p:nvSpPr>
        <p:spPr>
          <a:xfrm>
            <a:off x="331800" y="4183350"/>
            <a:ext cx="224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meuVetor[0] = 30;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meuVetor[4] = 40;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21"/>
          <p:cNvSpPr txBox="1"/>
          <p:nvPr/>
        </p:nvSpPr>
        <p:spPr>
          <a:xfrm>
            <a:off x="311700" y="3305450"/>
            <a:ext cx="240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0         1            2           3            4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 </a:t>
            </a:r>
            <a:endParaRPr/>
          </a:p>
        </p:txBody>
      </p:sp>
      <p:pic>
        <p:nvPicPr>
          <p:cNvPr id="939" name="Google Shape;93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31500"/>
            <a:ext cx="1776821" cy="8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22"/>
          <p:cNvSpPr txBox="1"/>
          <p:nvPr/>
        </p:nvSpPr>
        <p:spPr>
          <a:xfrm>
            <a:off x="5987925" y="1428750"/>
            <a:ext cx="2244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livros minhaEstante[11]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1" name="Google Shape;941;p122"/>
          <p:cNvGraphicFramePr/>
          <p:nvPr/>
        </p:nvGraphicFramePr>
        <p:xfrm>
          <a:off x="2247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livros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minhaEstante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42" name="Google Shape;942;p122"/>
          <p:cNvGraphicFramePr/>
          <p:nvPr/>
        </p:nvGraphicFramePr>
        <p:xfrm>
          <a:off x="311700" y="35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481225"/>
                <a:gridCol w="481225"/>
                <a:gridCol w="481225"/>
                <a:gridCol w="481225"/>
                <a:gridCol w="481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30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0000"/>
                          </a:solidFill>
                        </a:rPr>
                        <a:t>50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0000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43" name="Google Shape;943;p122"/>
          <p:cNvGraphicFramePr/>
          <p:nvPr/>
        </p:nvGraphicFramePr>
        <p:xfrm>
          <a:off x="3086100" y="34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{A300BF1A-1F5A-46EA-8F33-88C5906B650A}</a:tableStyleId>
              </a:tblPr>
              <a:tblGrid>
                <a:gridCol w="1110750"/>
                <a:gridCol w="1296150"/>
                <a:gridCol w="1173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Tipo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Nome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Capacidade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meuVetor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4" name="Google Shape;944;p122"/>
          <p:cNvSpPr txBox="1"/>
          <p:nvPr/>
        </p:nvSpPr>
        <p:spPr>
          <a:xfrm>
            <a:off x="6885000" y="3802350"/>
            <a:ext cx="194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inteiro meuVetor[5]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22"/>
          <p:cNvSpPr txBox="1"/>
          <p:nvPr/>
        </p:nvSpPr>
        <p:spPr>
          <a:xfrm>
            <a:off x="331800" y="4183350"/>
            <a:ext cx="224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meuVetor[0] =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meuVetor[4] = 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meuVetor[2] = 50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22"/>
          <p:cNvSpPr txBox="1"/>
          <p:nvPr/>
        </p:nvSpPr>
        <p:spPr>
          <a:xfrm>
            <a:off x="311700" y="3305450"/>
            <a:ext cx="240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0         1            2           3            4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Vetores</a:t>
            </a:r>
            <a:endParaRPr/>
          </a:p>
        </p:txBody>
      </p:sp>
      <p:sp>
        <p:nvSpPr>
          <p:cNvPr id="952" name="Google Shape;952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É uma das estruturas de dados mais simples e mais utilizadas dentre todas. Principais características: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Indexação com início em 0 (zero)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Adição e pesquisa de novos elementos de forma aleatória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Acesso aos elementos através de índices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Possuem tamanho finito de elementos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Carregam dados de tipos específicos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 possuir uma ou mais dimensões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